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89"/>
  </p:notesMasterIdLst>
  <p:sldIdLst>
    <p:sldId id="306" r:id="rId2"/>
    <p:sldId id="316" r:id="rId3"/>
    <p:sldId id="312" r:id="rId4"/>
    <p:sldId id="384" r:id="rId5"/>
    <p:sldId id="318" r:id="rId6"/>
    <p:sldId id="319" r:id="rId7"/>
    <p:sldId id="321" r:id="rId8"/>
    <p:sldId id="320" r:id="rId9"/>
    <p:sldId id="396" r:id="rId10"/>
    <p:sldId id="397" r:id="rId11"/>
    <p:sldId id="385" r:id="rId12"/>
    <p:sldId id="322" r:id="rId13"/>
    <p:sldId id="323" r:id="rId14"/>
    <p:sldId id="398" r:id="rId15"/>
    <p:sldId id="399" r:id="rId16"/>
    <p:sldId id="324" r:id="rId17"/>
    <p:sldId id="325" r:id="rId18"/>
    <p:sldId id="326" r:id="rId19"/>
    <p:sldId id="401" r:id="rId20"/>
    <p:sldId id="400" r:id="rId21"/>
    <p:sldId id="402" r:id="rId22"/>
    <p:sldId id="403" r:id="rId23"/>
    <p:sldId id="404" r:id="rId24"/>
    <p:sldId id="405" r:id="rId25"/>
    <p:sldId id="330" r:id="rId26"/>
    <p:sldId id="386" r:id="rId27"/>
    <p:sldId id="329" r:id="rId28"/>
    <p:sldId id="335" r:id="rId29"/>
    <p:sldId id="387" r:id="rId30"/>
    <p:sldId id="336" r:id="rId31"/>
    <p:sldId id="338" r:id="rId32"/>
    <p:sldId id="406" r:id="rId33"/>
    <p:sldId id="439" r:id="rId34"/>
    <p:sldId id="407" r:id="rId35"/>
    <p:sldId id="388" r:id="rId36"/>
    <p:sldId id="339" r:id="rId37"/>
    <p:sldId id="408" r:id="rId38"/>
    <p:sldId id="409" r:id="rId39"/>
    <p:sldId id="410" r:id="rId40"/>
    <p:sldId id="411" r:id="rId41"/>
    <p:sldId id="412" r:id="rId42"/>
    <p:sldId id="413" r:id="rId43"/>
    <p:sldId id="414" r:id="rId44"/>
    <p:sldId id="344" r:id="rId45"/>
    <p:sldId id="415" r:id="rId46"/>
    <p:sldId id="435" r:id="rId47"/>
    <p:sldId id="337" r:id="rId48"/>
    <p:sldId id="416" r:id="rId49"/>
    <p:sldId id="417" r:id="rId50"/>
    <p:sldId id="418" r:id="rId51"/>
    <p:sldId id="419" r:id="rId52"/>
    <p:sldId id="420" r:id="rId53"/>
    <p:sldId id="440" r:id="rId54"/>
    <p:sldId id="341" r:id="rId55"/>
    <p:sldId id="342" r:id="rId56"/>
    <p:sldId id="436" r:id="rId57"/>
    <p:sldId id="441" r:id="rId58"/>
    <p:sldId id="422" r:id="rId59"/>
    <p:sldId id="421" r:id="rId60"/>
    <p:sldId id="345" r:id="rId61"/>
    <p:sldId id="423" r:id="rId62"/>
    <p:sldId id="437" r:id="rId63"/>
    <p:sldId id="442" r:id="rId64"/>
    <p:sldId id="389" r:id="rId65"/>
    <p:sldId id="346" r:id="rId66"/>
    <p:sldId id="347" r:id="rId67"/>
    <p:sldId id="349" r:id="rId68"/>
    <p:sldId id="424" r:id="rId69"/>
    <p:sldId id="351" r:id="rId70"/>
    <p:sldId id="356" r:id="rId71"/>
    <p:sldId id="425" r:id="rId72"/>
    <p:sldId id="426" r:id="rId73"/>
    <p:sldId id="427" r:id="rId74"/>
    <p:sldId id="428" r:id="rId75"/>
    <p:sldId id="429" r:id="rId76"/>
    <p:sldId id="430" r:id="rId77"/>
    <p:sldId id="431" r:id="rId78"/>
    <p:sldId id="391" r:id="rId79"/>
    <p:sldId id="359" r:id="rId80"/>
    <p:sldId id="360" r:id="rId81"/>
    <p:sldId id="432" r:id="rId82"/>
    <p:sldId id="433" r:id="rId83"/>
    <p:sldId id="438" r:id="rId84"/>
    <p:sldId id="434" r:id="rId85"/>
    <p:sldId id="383" r:id="rId86"/>
    <p:sldId id="303" r:id="rId87"/>
    <p:sldId id="443" r:id="rId88"/>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A8A"/>
    <a:srgbClr val="435153"/>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0" autoAdjust="0"/>
    <p:restoredTop sz="90373" autoAdjust="0"/>
  </p:normalViewPr>
  <p:slideViewPr>
    <p:cSldViewPr snapToGrid="0">
      <p:cViewPr varScale="1">
        <p:scale>
          <a:sx n="51" d="100"/>
          <a:sy n="51" d="100"/>
        </p:scale>
        <p:origin x="96" y="2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3/22/2017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6.1.1.1 Securing LAN Elements</a:t>
            </a:r>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6.1.3.1 Securing Email and Web</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6.1.3.2 Cisco Email Security Appliance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6.1.3.3 Cisco Web Security</a:t>
            </a:r>
            <a:r>
              <a:rPr lang="en-US" baseline="0" dirty="0" smtClean="0"/>
              <a:t> Appliance</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6.1.4.1 Cisco Network Admission Control</a:t>
            </a:r>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6.1.4.2 Cisco NAC Functions</a:t>
            </a:r>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6.1.4.3 Cisco NAC Components</a:t>
            </a:r>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6.1.4.4 Network Access for Guests</a:t>
            </a:r>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6.1.4.5 Cisco NAC Profiler</a:t>
            </a:r>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6.2.1.1 Describe</a:t>
            </a:r>
            <a:r>
              <a:rPr lang="en-US" baseline="0" dirty="0" smtClean="0"/>
              <a:t> Layer 2 Vulnerabilities</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6.2.1.2 Switch Attack Categories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6.1.1.2 Traditional</a:t>
            </a:r>
            <a:r>
              <a:rPr lang="en-US" baseline="0" dirty="0" smtClean="0"/>
              <a:t> Endpoint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6.2.2.1 Basic Switch Operation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6.2.2.2 CAM Table Operation Example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6.2.2.3 CAM Table Attack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6.2.2.3 CAM Table Attack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6.2.2.4 CAM</a:t>
            </a:r>
            <a:r>
              <a:rPr lang="en-US" baseline="0" dirty="0" smtClean="0"/>
              <a:t> </a:t>
            </a:r>
            <a:r>
              <a:rPr lang="en-US" dirty="0" smtClean="0"/>
              <a:t>Attack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6.2.3.1</a:t>
            </a:r>
            <a:r>
              <a:rPr lang="en-US" baseline="0" dirty="0" smtClean="0"/>
              <a:t> Countermeasure for CAM Table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6.2.3.2</a:t>
            </a:r>
            <a:r>
              <a:rPr lang="en-US" baseline="0" dirty="0" smtClean="0"/>
              <a:t> Port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6.2.3.3</a:t>
            </a:r>
            <a:r>
              <a:rPr lang="en-US" baseline="0" dirty="0" smtClean="0"/>
              <a:t> Enabling Port Security Options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6.2.3.4</a:t>
            </a:r>
            <a:r>
              <a:rPr lang="en-US" baseline="0" dirty="0" smtClean="0"/>
              <a:t> Port Security Violations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6.2.3.5</a:t>
            </a:r>
            <a:r>
              <a:rPr lang="en-US" baseline="0" dirty="0" smtClean="0"/>
              <a:t> Port Security Aging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6.1.1.3 The Borderless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6.2.3.6</a:t>
            </a:r>
            <a:r>
              <a:rPr lang="en-US" baseline="0" dirty="0" smtClean="0"/>
              <a:t> Port Security with IP Phones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6.2.3.7</a:t>
            </a:r>
            <a:r>
              <a:rPr lang="en-US" baseline="0" dirty="0" smtClean="0"/>
              <a:t> SNMP MAC Address Notification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6.2.4.1</a:t>
            </a:r>
            <a:r>
              <a:rPr lang="en-US" baseline="0" dirty="0" smtClean="0"/>
              <a:t> VLAN Hopping Attacks</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6.2.4.2</a:t>
            </a:r>
            <a:r>
              <a:rPr lang="en-US" baseline="0" dirty="0" smtClean="0"/>
              <a:t> VLAN Double-Tagging Attack</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6.2.4.3</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728712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6.2.4.4 PVLAN Edge Feature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6.2.4.5 Verifying Protected</a:t>
            </a:r>
            <a:r>
              <a:rPr lang="en-US" baseline="0" dirty="0" smtClean="0"/>
              <a:t> Ports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6.2.4.6 Private VLANs</a:t>
            </a:r>
          </a:p>
          <a:p>
            <a:r>
              <a:rPr lang="en-US" dirty="0" smtClean="0"/>
              <a:t>6.2.4.7 Video Demonstration – Private VLAN tutorial and demonstration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6.2.5.1 DHCP Spoofing</a:t>
            </a:r>
            <a:r>
              <a:rPr lang="en-US" baseline="0" dirty="0" smtClean="0"/>
              <a:t> Attack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6.2.5.2 DHCP Starvation </a:t>
            </a:r>
            <a:r>
              <a:rPr lang="en-US" baseline="0" dirty="0" smtClean="0"/>
              <a:t>Attack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6.1.1.4 Securing Endpoints in the Borderless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6.2.5.2 DHCP Starvation </a:t>
            </a:r>
            <a:r>
              <a:rPr lang="en-US" baseline="0" dirty="0" smtClean="0"/>
              <a:t>Attack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1.2.3.3 Trojan Horses</a:t>
            </a:r>
          </a:p>
          <a:p>
            <a:r>
              <a:rPr lang="en-US" dirty="0" smtClean="0"/>
              <a:t>1.2.3.4 Trojan Horse Classification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6.2.5.4 Configuring DHCP Snooping</a:t>
            </a:r>
          </a:p>
          <a:p>
            <a:r>
              <a:rPr lang="en-US" dirty="0" smtClean="0"/>
              <a:t>6.2.5.5 Configuring DHCP Snooping Example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6.2.5.5 Configuring DHCP Snooping Example</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a:p>
        </p:txBody>
      </p:sp>
    </p:spTree>
    <p:extLst>
      <p:ext uri="{BB962C8B-B14F-4D97-AF65-F5344CB8AC3E}">
        <p14:creationId xmlns:p14="http://schemas.microsoft.com/office/powerpoint/2010/main" val="235835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6.2.5.5 Configuring DHCP Snooping Example (Cont.)</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2358354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6.2.6.1 </a:t>
            </a:r>
            <a:r>
              <a:rPr lang="en-US" sz="1200" dirty="0" smtClean="0"/>
              <a:t>ARP Spoofing and ARP Poisoning Attack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6.2.6.2 Mitigating</a:t>
            </a:r>
            <a:r>
              <a:rPr lang="en-US" baseline="0" dirty="0" smtClean="0"/>
              <a:t> ARP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6.2.6.4 </a:t>
            </a:r>
            <a:r>
              <a:rPr lang="en-US" sz="1200" dirty="0" smtClean="0"/>
              <a:t>Configuring Dynamic ARP Inspection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6.2.6.5 </a:t>
            </a:r>
            <a:r>
              <a:rPr lang="en-US" sz="1200" dirty="0" smtClean="0"/>
              <a:t>Configuring Dynamic ARP Inspection Example</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6.2.6.4 Configuring Dynamic</a:t>
            </a:r>
            <a:r>
              <a:rPr lang="en-US" baseline="0" dirty="0" smtClean="0"/>
              <a:t> ARP Inspection Example</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62</a:t>
            </a:fld>
            <a:endParaRPr lang="en-US"/>
          </a:p>
        </p:txBody>
      </p:sp>
    </p:spTree>
    <p:extLst>
      <p:ext uri="{BB962C8B-B14F-4D97-AF65-F5344CB8AC3E}">
        <p14:creationId xmlns:p14="http://schemas.microsoft.com/office/powerpoint/2010/main" val="2358354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6.2.6.4 Configuring Dynamic</a:t>
            </a:r>
            <a:r>
              <a:rPr lang="en-US" baseline="0" dirty="0" smtClean="0"/>
              <a:t> ARP Inspection Example (Cont.)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235835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6.1.1.5 Modern Endpoint Security Solutions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1617120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6.2.7.1 </a:t>
            </a:r>
            <a:r>
              <a:rPr lang="en-US" sz="1200" dirty="0" smtClean="0"/>
              <a:t>Address Spoofing Attack</a:t>
            </a:r>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6.2.7.2 </a:t>
            </a:r>
            <a:r>
              <a:rPr lang="en-US" sz="1200" dirty="0" smtClean="0"/>
              <a:t>Mitigating Address Spoofing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6.2.7.3 </a:t>
            </a:r>
            <a:r>
              <a:rPr lang="en-US" sz="1200" dirty="0" smtClean="0"/>
              <a:t>Configuring IP Source Guard</a:t>
            </a: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68</a:t>
            </a:fld>
            <a:endParaRPr lang="en-US"/>
          </a:p>
        </p:txBody>
      </p:sp>
    </p:spTree>
    <p:extLst>
      <p:ext uri="{BB962C8B-B14F-4D97-AF65-F5344CB8AC3E}">
        <p14:creationId xmlns:p14="http://schemas.microsoft.com/office/powerpoint/2010/main" val="16171202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6.2.8.1 </a:t>
            </a:r>
            <a:r>
              <a:rPr lang="en-US" sz="1200" dirty="0" smtClean="0"/>
              <a:t>Introduction to the Spanning Tree Protocol</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6.2.8.2 Various Implementations of STP</a:t>
            </a:r>
          </a:p>
        </p:txBody>
      </p:sp>
      <p:sp>
        <p:nvSpPr>
          <p:cNvPr id="4" name="Slide Number Placeholder 3"/>
          <p:cNvSpPr>
            <a:spLocks noGrp="1"/>
          </p:cNvSpPr>
          <p:nvPr>
            <p:ph type="sldNum" sz="quarter" idx="10"/>
          </p:nvPr>
        </p:nvSpPr>
        <p:spPr/>
        <p:txBody>
          <a:bodyPr/>
          <a:lstStyle/>
          <a:p>
            <a:fld id="{AC72CD79-D36A-4E01-AE1C-064887FE954D}" type="slidenum">
              <a:rPr lang="en-US" smtClean="0"/>
              <a:t>70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6.2.8.3 STP Port Roles</a:t>
            </a:r>
          </a:p>
        </p:txBody>
      </p:sp>
      <p:sp>
        <p:nvSpPr>
          <p:cNvPr id="4" name="Slide Number Placeholder 3"/>
          <p:cNvSpPr>
            <a:spLocks noGrp="1"/>
          </p:cNvSpPr>
          <p:nvPr>
            <p:ph type="sldNum" sz="quarter" idx="10"/>
          </p:nvPr>
        </p:nvSpPr>
        <p:spPr/>
        <p:txBody>
          <a:bodyPr/>
          <a:lstStyle/>
          <a:p>
            <a:fld id="{AC72CD79-D36A-4E01-AE1C-064887FE954D}" type="slidenum">
              <a:rPr lang="en-US" smtClean="0"/>
              <a:t>71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6.2.8.4 STP Root Bridge</a:t>
            </a:r>
          </a:p>
        </p:txBody>
      </p:sp>
      <p:sp>
        <p:nvSpPr>
          <p:cNvPr id="4" name="Slide Number Placeholder 3"/>
          <p:cNvSpPr>
            <a:spLocks noGrp="1"/>
          </p:cNvSpPr>
          <p:nvPr>
            <p:ph type="sldNum" sz="quarter" idx="10"/>
          </p:nvPr>
        </p:nvSpPr>
        <p:spPr/>
        <p:txBody>
          <a:bodyPr/>
          <a:lstStyle/>
          <a:p>
            <a:fld id="{AC72CD79-D36A-4E01-AE1C-064887FE954D}" type="slidenum">
              <a:rPr lang="en-US" smtClean="0"/>
              <a:t>72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6.2.8.5 STP Path Cost</a:t>
            </a:r>
          </a:p>
        </p:txBody>
      </p:sp>
      <p:sp>
        <p:nvSpPr>
          <p:cNvPr id="4" name="Slide Number Placeholder 3"/>
          <p:cNvSpPr>
            <a:spLocks noGrp="1"/>
          </p:cNvSpPr>
          <p:nvPr>
            <p:ph type="sldNum" sz="quarter" idx="10"/>
          </p:nvPr>
        </p:nvSpPr>
        <p:spPr/>
        <p:txBody>
          <a:bodyPr/>
          <a:lstStyle/>
          <a:p>
            <a:fld id="{AC72CD79-D36A-4E01-AE1C-064887FE954D}" type="slidenum">
              <a:rPr lang="en-US" smtClean="0"/>
              <a:t>73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6.1.1.6 Hardware and Software Encryption of Local Data</a:t>
            </a:r>
          </a:p>
          <a:p>
            <a:r>
              <a:rPr lang="en-US" dirty="0" smtClean="0"/>
              <a:t>6.1.1.7 Activity – Identify Endpoint Security Terminology</a:t>
            </a:r>
            <a:r>
              <a:rPr lang="en-US" baseline="0" dirty="0" smtClean="0"/>
              <a:t> (DND)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6.2.8.6 802.1D BPDU Frame Format</a:t>
            </a:r>
          </a:p>
        </p:txBody>
      </p:sp>
      <p:sp>
        <p:nvSpPr>
          <p:cNvPr id="4" name="Slide Number Placeholder 3"/>
          <p:cNvSpPr>
            <a:spLocks noGrp="1"/>
          </p:cNvSpPr>
          <p:nvPr>
            <p:ph type="sldNum" sz="quarter" idx="10"/>
          </p:nvPr>
        </p:nvSpPr>
        <p:spPr/>
        <p:txBody>
          <a:bodyPr/>
          <a:lstStyle/>
          <a:p>
            <a:fld id="{AC72CD79-D36A-4E01-AE1C-064887FE954D}" type="slidenum">
              <a:rPr lang="en-US" smtClean="0"/>
              <a:t>74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6.2.8.7 BPDU Propagation and Process</a:t>
            </a:r>
          </a:p>
        </p:txBody>
      </p:sp>
      <p:sp>
        <p:nvSpPr>
          <p:cNvPr id="4" name="Slide Number Placeholder 3"/>
          <p:cNvSpPr>
            <a:spLocks noGrp="1"/>
          </p:cNvSpPr>
          <p:nvPr>
            <p:ph type="sldNum" sz="quarter" idx="10"/>
          </p:nvPr>
        </p:nvSpPr>
        <p:spPr/>
        <p:txBody>
          <a:bodyPr/>
          <a:lstStyle/>
          <a:p>
            <a:fld id="{AC72CD79-D36A-4E01-AE1C-064887FE954D}" type="slidenum">
              <a:rPr lang="en-US" smtClean="0"/>
              <a:t>75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6.2.8.8 Extended System ID</a:t>
            </a:r>
          </a:p>
        </p:txBody>
      </p:sp>
      <p:sp>
        <p:nvSpPr>
          <p:cNvPr id="4" name="Slide Number Placeholder 3"/>
          <p:cNvSpPr>
            <a:spLocks noGrp="1"/>
          </p:cNvSpPr>
          <p:nvPr>
            <p:ph type="sldNum" sz="quarter" idx="10"/>
          </p:nvPr>
        </p:nvSpPr>
        <p:spPr/>
        <p:txBody>
          <a:bodyPr/>
          <a:lstStyle/>
          <a:p>
            <a:fld id="{AC72CD79-D36A-4E01-AE1C-064887FE954D}" type="slidenum">
              <a:rPr lang="en-US" smtClean="0"/>
              <a:t>76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6.2.8.9 Select the Root Bridge</a:t>
            </a:r>
          </a:p>
          <a:p>
            <a:r>
              <a:rPr lang="en-US" sz="1200" dirty="0" smtClean="0"/>
              <a:t>6.2.8.10 Activity – Identify the 802.1D RSTP Port Roles</a:t>
            </a:r>
          </a:p>
          <a:p>
            <a:r>
              <a:rPr lang="en-US" sz="1200" dirty="0" smtClean="0"/>
              <a:t>6.2.8.11 Activity – Troubleshoot STP Configuration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6.2.8.12 Video Demonstration – Observing Spanning Tree Protocol Operation</a:t>
            </a:r>
          </a:p>
        </p:txBody>
      </p:sp>
      <p:sp>
        <p:nvSpPr>
          <p:cNvPr id="4" name="Slide Number Placeholder 3"/>
          <p:cNvSpPr>
            <a:spLocks noGrp="1"/>
          </p:cNvSpPr>
          <p:nvPr>
            <p:ph type="sldNum" sz="quarter" idx="10"/>
          </p:nvPr>
        </p:nvSpPr>
        <p:spPr/>
        <p:txBody>
          <a:bodyPr/>
          <a:lstStyle/>
          <a:p>
            <a:fld id="{AC72CD79-D36A-4E01-AE1C-064887FE954D}" type="slidenum">
              <a:rPr lang="en-US" smtClean="0"/>
              <a:t>77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6.2.9.1 </a:t>
            </a:r>
            <a:r>
              <a:rPr lang="en-US" sz="1200" dirty="0" smtClean="0"/>
              <a:t>STP Manipulation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6.2.9.2</a:t>
            </a:r>
            <a:r>
              <a:rPr lang="en-US" baseline="0" dirty="0" smtClean="0"/>
              <a:t> Mitigating STP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6.2.9.3</a:t>
            </a:r>
            <a:r>
              <a:rPr lang="en-US" baseline="0" dirty="0" smtClean="0"/>
              <a:t> Configuring </a:t>
            </a:r>
            <a:r>
              <a:rPr lang="en-US" baseline="0" dirty="0" err="1" smtClean="0"/>
              <a:t>PortFast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6.2.9.4</a:t>
            </a:r>
            <a:r>
              <a:rPr lang="en-US" baseline="0" dirty="0" smtClean="0"/>
              <a:t> Configuring BPDU Guard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6.2.9.5</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83</a:t>
            </a:fld>
            <a:endParaRPr lang="en-US"/>
          </a:p>
        </p:txBody>
      </p:sp>
    </p:spTree>
    <p:extLst>
      <p:ext uri="{BB962C8B-B14F-4D97-AF65-F5344CB8AC3E}">
        <p14:creationId xmlns:p14="http://schemas.microsoft.com/office/powerpoint/2010/main" val="1194768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6.2.9.5</a:t>
            </a:r>
            <a:r>
              <a:rPr lang="en-US" baseline="0" dirty="0" smtClean="0"/>
              <a:t> Configuring Loop Guard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6.1.2.1 Advanced Malware Protection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6.3.1.1 Packet Tracer – Layer 2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6.3.1.2 Packet Tracer – Layer 2 VLAN Security</a:t>
            </a:r>
          </a:p>
          <a:p>
            <a:r>
              <a:rPr lang="en-US" dirty="0" smtClean="0"/>
              <a:t>6.3.1.3 Lab – Securing Layer </a:t>
            </a:r>
            <a:r>
              <a:rPr lang="en-US" smtClean="0"/>
              <a:t>2 Switches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6.3.1.4 Summary</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85</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87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6.1.2.2 AMP and Managed Threat Defense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6.1.2.3 AMP for Endpoints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6:</a:t>
            </a:r>
            <a:br>
              <a:rPr lang="en-US" sz="4000" dirty="0" smtClean="0"/>
            </a:br>
            <a:r>
              <a:rPr lang="en-US" sz="4000" dirty="0" smtClean="0"/>
              <a:t>Securing the Local Area Network</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308505"/>
            <a:ext cx="8588861" cy="838200"/>
          </a:xfrm>
        </p:spPr>
        <p:txBody>
          <a:bodyPr/>
          <a:lstStyle/>
          <a:p>
            <a:pPr>
              <a:lnSpc>
                <a:spcPct val="100000"/>
              </a:lnSpc>
            </a:pPr>
            <a:r>
              <a:rPr lang="en-US" sz="3200" dirty="0" smtClean="0"/>
              <a:t>Hardware and Software Encryption of Local Data</a:t>
            </a:r>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 y="1220788"/>
            <a:ext cx="6421438" cy="4839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10200" y="666750"/>
            <a:ext cx="3581400" cy="5755422"/>
          </a:xfrm>
          <a:prstGeom prst="rect">
            <a:avLst/>
          </a:prstGeom>
          <a:solidFill>
            <a:schemeClr val="tx1">
              <a:lumMod val="40000"/>
              <a:lumOff val="60000"/>
            </a:schemeClr>
          </a:solidFill>
        </p:spPr>
        <p:txBody>
          <a:bodyPr wrap="square" rtlCol="0">
            <a:spAutoFit/>
          </a:bodyPr>
          <a:lstStyle/>
          <a:p>
            <a:r>
              <a:rPr lang="en-MY" sz="1600" dirty="0"/>
              <a:t>Endpoints are also susceptible to data theft. For instance, if a corporate laptop is lost or stolen, a thief could scour the hard drive for sensitive information, contact information, personal information, and more</a:t>
            </a:r>
            <a:r>
              <a:rPr lang="en-MY" sz="1600" dirty="0" smtClean="0"/>
              <a:t>.</a:t>
            </a:r>
          </a:p>
          <a:p>
            <a:endParaRPr lang="en-MY" sz="1600" dirty="0"/>
          </a:p>
          <a:p>
            <a:r>
              <a:rPr lang="en-MY" sz="1600" dirty="0"/>
              <a:t>The solution is to locally encrypt the disk drive with a strong encryption algorithm such as 256-bit AES encryption. The encryption protects the confidential data from unauthorized access. The encrypted disk volumes can only be mounted for normal read/write access with the authorized password</a:t>
            </a:r>
            <a:r>
              <a:rPr lang="en-MY" sz="1600" dirty="0" smtClean="0"/>
              <a:t>.</a:t>
            </a:r>
          </a:p>
          <a:p>
            <a:endParaRPr lang="en-MY" sz="1600" dirty="0"/>
          </a:p>
          <a:p>
            <a:r>
              <a:rPr lang="en-MY" sz="1600" dirty="0"/>
              <a:t>Some operating systems such as MAC OSX natively provide encryption options. The Windows operating system supports encryption software such as BitLocker, </a:t>
            </a:r>
            <a:r>
              <a:rPr lang="en-MY" sz="1600" dirty="0" err="1"/>
              <a:t>TrueCrypt</a:t>
            </a:r>
            <a:r>
              <a:rPr lang="en-MY" sz="1600" dirty="0"/>
              <a:t>, </a:t>
            </a:r>
            <a:r>
              <a:rPr lang="en-MY" sz="1600" dirty="0" err="1"/>
              <a:t>Credant</a:t>
            </a:r>
            <a:r>
              <a:rPr lang="en-MY" sz="1600" dirty="0"/>
              <a:t>, </a:t>
            </a:r>
            <a:r>
              <a:rPr lang="en-MY" sz="1600" dirty="0" err="1"/>
              <a:t>VeraCrypt</a:t>
            </a:r>
            <a:r>
              <a:rPr lang="en-MY" sz="1600" dirty="0"/>
              <a:t>, and others</a:t>
            </a:r>
            <a:r>
              <a:rPr lang="en-MY" sz="1600" dirty="0" smtClean="0"/>
              <a:t>.</a:t>
            </a:r>
            <a:endParaRPr lang="en-MY" sz="1600" dirty="0"/>
          </a:p>
        </p:txBody>
      </p:sp>
    </p:spTree>
    <p:extLst>
      <p:ext uri="{BB962C8B-B14F-4D97-AF65-F5344CB8AC3E}">
        <p14:creationId xmlns:p14="http://schemas.microsoft.com/office/powerpoint/2010/main" val="386642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6.1.2:</a:t>
            </a:r>
            <a:br>
              <a:rPr lang="en-US" sz="2800" dirty="0" smtClean="0"/>
            </a:br>
            <a:r>
              <a:rPr lang="en-US" sz="2800" dirty="0" smtClean="0"/>
              <a:t>Antimalware Protection</a:t>
            </a:r>
            <a:endParaRPr lang="en-US" sz="2800" dirty="0"/>
          </a:p>
        </p:txBody>
      </p:sp>
    </p:spTree>
    <p:extLst>
      <p:ext uri="{BB962C8B-B14F-4D97-AF65-F5344CB8AC3E}">
        <p14:creationId xmlns:p14="http://schemas.microsoft.com/office/powerpoint/2010/main" val="10465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Advanced Malware Protection</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942755"/>
            <a:ext cx="7946184" cy="387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5402" y="5048522"/>
            <a:ext cx="8914298" cy="1754326"/>
          </a:xfrm>
          <a:prstGeom prst="rect">
            <a:avLst/>
          </a:prstGeom>
          <a:solidFill>
            <a:schemeClr val="tx1">
              <a:lumMod val="40000"/>
              <a:lumOff val="60000"/>
            </a:schemeClr>
          </a:solidFill>
        </p:spPr>
        <p:txBody>
          <a:bodyPr wrap="square" rtlCol="0">
            <a:spAutoFit/>
          </a:bodyPr>
          <a:lstStyle/>
          <a:p>
            <a:r>
              <a:rPr lang="en-MY" b="1" dirty="0" smtClean="0"/>
              <a:t>Before</a:t>
            </a:r>
            <a:r>
              <a:rPr lang="en-MY" dirty="0" smtClean="0"/>
              <a:t>: AMP </a:t>
            </a:r>
            <a:r>
              <a:rPr lang="en-MY" dirty="0"/>
              <a:t>helps to prevent known malware, policy-violating file types, and policy-violating communications from entering an extended network</a:t>
            </a:r>
            <a:r>
              <a:rPr lang="en-MY" dirty="0" smtClean="0"/>
              <a:t>.</a:t>
            </a:r>
          </a:p>
          <a:p>
            <a:r>
              <a:rPr lang="en-MY" b="1" dirty="0" smtClean="0"/>
              <a:t>During</a:t>
            </a:r>
            <a:r>
              <a:rPr lang="en-MY" dirty="0" smtClean="0"/>
              <a:t>: AMP </a:t>
            </a:r>
            <a:r>
              <a:rPr lang="en-MY" dirty="0"/>
              <a:t>continuously </a:t>
            </a:r>
            <a:r>
              <a:rPr lang="en-MY" dirty="0" err="1"/>
              <a:t>analyzes</a:t>
            </a:r>
            <a:r>
              <a:rPr lang="en-MY" dirty="0"/>
              <a:t> files and network traffic for threats that evade the first lines of </a:t>
            </a:r>
            <a:r>
              <a:rPr lang="en-MY" dirty="0" err="1"/>
              <a:t>defense</a:t>
            </a:r>
            <a:r>
              <a:rPr lang="en-MY" dirty="0" smtClean="0"/>
              <a:t>.</a:t>
            </a:r>
          </a:p>
          <a:p>
            <a:r>
              <a:rPr lang="en-US" b="1" dirty="0" smtClean="0"/>
              <a:t>After</a:t>
            </a:r>
            <a:r>
              <a:rPr lang="en-US" dirty="0" smtClean="0"/>
              <a:t>: </a:t>
            </a:r>
            <a:r>
              <a:rPr lang="en-MY" dirty="0"/>
              <a:t>AMP can quickly and efficiently understand, scope, contain, and remediate an active attack.</a:t>
            </a:r>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AMP and Managed Threat Defense</a:t>
            </a:r>
            <a:endParaRPr lang="en-US" sz="3200" dirty="0"/>
          </a:p>
        </p:txBody>
      </p:sp>
      <p:sp>
        <p:nvSpPr>
          <p:cNvPr id="3" name="Rectangle 2"/>
          <p:cNvSpPr/>
          <p:nvPr/>
        </p:nvSpPr>
        <p:spPr>
          <a:xfrm>
            <a:off x="723231" y="1724884"/>
            <a:ext cx="7601802" cy="3600986"/>
          </a:xfrm>
          <a:prstGeom prst="rect">
            <a:avLst/>
          </a:prstGeom>
        </p:spPr>
        <p:txBody>
          <a:bodyPr wrap="square">
            <a:spAutoFit/>
          </a:bodyPr>
          <a:lstStyle/>
          <a:p>
            <a:pPr>
              <a:spcBef>
                <a:spcPts val="1200"/>
              </a:spcBef>
            </a:pPr>
            <a:r>
              <a:rPr lang="en-US" sz="2000" dirty="0" err="1" smtClean="0">
                <a:solidFill>
                  <a:srgbClr val="333333"/>
                </a:solidFill>
              </a:rPr>
              <a:t>Talos</a:t>
            </a:r>
            <a:r>
              <a:rPr lang="en-US" sz="2000" dirty="0" smtClean="0">
                <a:solidFill>
                  <a:srgbClr val="333333"/>
                </a:solidFill>
              </a:rPr>
              <a:t> teams </a:t>
            </a:r>
            <a:r>
              <a:rPr lang="en-US" sz="2000" dirty="0">
                <a:solidFill>
                  <a:srgbClr val="333333"/>
                </a:solidFill>
              </a:rPr>
              <a:t>gather real-time threat intelligence from a variety of sources:</a:t>
            </a:r>
          </a:p>
          <a:p>
            <a:pPr marL="285750" indent="-285750">
              <a:spcBef>
                <a:spcPts val="1200"/>
              </a:spcBef>
              <a:buFont typeface="Arial" panose="020B0604020202020204" pitchFamily="34" charset="0"/>
              <a:buChar char="•"/>
            </a:pPr>
            <a:r>
              <a:rPr lang="en-US" dirty="0">
                <a:solidFill>
                  <a:srgbClr val="333333"/>
                </a:solidFill>
              </a:rPr>
              <a:t>1.6 million deployed security devices, including firewall, IPS, web, and email appliances</a:t>
            </a:r>
          </a:p>
          <a:p>
            <a:pPr marL="285750" indent="-285750">
              <a:spcBef>
                <a:spcPts val="1200"/>
              </a:spcBef>
              <a:buFont typeface="Arial" panose="020B0604020202020204" pitchFamily="34" charset="0"/>
              <a:buChar char="•"/>
            </a:pPr>
            <a:r>
              <a:rPr lang="en-US" dirty="0">
                <a:solidFill>
                  <a:srgbClr val="333333"/>
                </a:solidFill>
              </a:rPr>
              <a:t>150 million endpoints</a:t>
            </a:r>
          </a:p>
          <a:p>
            <a:pPr>
              <a:spcBef>
                <a:spcPts val="1200"/>
              </a:spcBef>
            </a:pPr>
            <a:r>
              <a:rPr lang="en-US" sz="2000" dirty="0">
                <a:solidFill>
                  <a:srgbClr val="333333"/>
                </a:solidFill>
              </a:rPr>
              <a:t>They then analyze this data:</a:t>
            </a:r>
          </a:p>
          <a:p>
            <a:pPr marL="285750" indent="-285750">
              <a:spcBef>
                <a:spcPts val="1200"/>
              </a:spcBef>
              <a:buFont typeface="Arial" panose="020B0604020202020204" pitchFamily="34" charset="0"/>
              <a:buChar char="•"/>
            </a:pPr>
            <a:r>
              <a:rPr lang="en-US" dirty="0">
                <a:solidFill>
                  <a:srgbClr val="333333"/>
                </a:solidFill>
              </a:rPr>
              <a:t>100 TB of security intelligence daily</a:t>
            </a:r>
          </a:p>
          <a:p>
            <a:pPr marL="285750" indent="-285750">
              <a:spcBef>
                <a:spcPts val="1200"/>
              </a:spcBef>
              <a:buFont typeface="Arial" panose="020B0604020202020204" pitchFamily="34" charset="0"/>
              <a:buChar char="•"/>
            </a:pPr>
            <a:r>
              <a:rPr lang="en-US" dirty="0">
                <a:solidFill>
                  <a:srgbClr val="333333"/>
                </a:solidFill>
              </a:rPr>
              <a:t>13 billion web requests per day</a:t>
            </a:r>
          </a:p>
          <a:p>
            <a:pPr marL="285750" indent="-285750">
              <a:spcBef>
                <a:spcPts val="1200"/>
              </a:spcBef>
              <a:buFont typeface="Arial" panose="020B0604020202020204" pitchFamily="34" charset="0"/>
              <a:buChar char="•"/>
            </a:pPr>
            <a:r>
              <a:rPr lang="en-US" dirty="0">
                <a:solidFill>
                  <a:srgbClr val="333333"/>
                </a:solidFill>
              </a:rPr>
              <a:t>35% of the world’s enterprise email traffic</a:t>
            </a:r>
          </a:p>
        </p:txBody>
      </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AMP for Endpoints</a:t>
            </a:r>
            <a:endParaRPr lang="en-US" sz="3200" dirty="0"/>
          </a:p>
        </p:txBody>
      </p:sp>
      <p:sp>
        <p:nvSpPr>
          <p:cNvPr id="2" name="Rectangle 1"/>
          <p:cNvSpPr/>
          <p:nvPr/>
        </p:nvSpPr>
        <p:spPr>
          <a:xfrm>
            <a:off x="545909" y="1582341"/>
            <a:ext cx="8272653" cy="2893100"/>
          </a:xfrm>
          <a:prstGeom prst="rect">
            <a:avLst/>
          </a:prstGeom>
        </p:spPr>
        <p:txBody>
          <a:bodyPr wrap="square">
            <a:spAutoFit/>
          </a:bodyPr>
          <a:lstStyle/>
          <a:p>
            <a:pPr marL="285750" indent="-285750">
              <a:spcBef>
                <a:spcPts val="1200"/>
              </a:spcBef>
              <a:buFont typeface="Arial" panose="020B0604020202020204" pitchFamily="34" charset="0"/>
              <a:buChar char="•"/>
            </a:pPr>
            <a:r>
              <a:rPr lang="en-US" b="1" dirty="0">
                <a:solidFill>
                  <a:srgbClr val="333333"/>
                </a:solidFill>
              </a:rPr>
              <a:t>AMP for Endpoints</a:t>
            </a:r>
            <a:r>
              <a:rPr lang="en-US" dirty="0">
                <a:solidFill>
                  <a:srgbClr val="333333"/>
                </a:solidFill>
              </a:rPr>
              <a:t> - AMP for Endpoints integrates with Cisco AMP for Networks to deliver comprehensive protection across extended networks and endpoints.</a:t>
            </a:r>
          </a:p>
          <a:p>
            <a:pPr marL="285750" indent="-285750">
              <a:spcBef>
                <a:spcPts val="1200"/>
              </a:spcBef>
              <a:buFont typeface="Arial" panose="020B0604020202020204" pitchFamily="34" charset="0"/>
              <a:buChar char="•"/>
            </a:pPr>
            <a:r>
              <a:rPr lang="en-US" b="1" dirty="0">
                <a:solidFill>
                  <a:srgbClr val="333333"/>
                </a:solidFill>
              </a:rPr>
              <a:t>AMP for Networks</a:t>
            </a:r>
            <a:r>
              <a:rPr lang="en-US" dirty="0">
                <a:solidFill>
                  <a:srgbClr val="333333"/>
                </a:solidFill>
              </a:rPr>
              <a:t> - Provides a network-based solution and is integrated into dedicated Cisco ASA Firewall and Cisco </a:t>
            </a:r>
            <a:r>
              <a:rPr lang="en-US" dirty="0" err="1">
                <a:solidFill>
                  <a:srgbClr val="333333"/>
                </a:solidFill>
              </a:rPr>
              <a:t>FirePOWER</a:t>
            </a:r>
            <a:r>
              <a:rPr lang="en-US" dirty="0">
                <a:solidFill>
                  <a:srgbClr val="333333"/>
                </a:solidFill>
              </a:rPr>
              <a:t> network security appliances.</a:t>
            </a:r>
          </a:p>
          <a:p>
            <a:pPr marL="285750" indent="-285750">
              <a:spcBef>
                <a:spcPts val="1200"/>
              </a:spcBef>
              <a:buFont typeface="Arial" panose="020B0604020202020204" pitchFamily="34" charset="0"/>
              <a:buChar char="•"/>
            </a:pPr>
            <a:r>
              <a:rPr lang="en-US" b="1" dirty="0">
                <a:solidFill>
                  <a:srgbClr val="333333"/>
                </a:solidFill>
              </a:rPr>
              <a:t>AMP for Content Security</a:t>
            </a:r>
            <a:r>
              <a:rPr lang="en-US" dirty="0">
                <a:solidFill>
                  <a:srgbClr val="333333"/>
                </a:solidFill>
              </a:rPr>
              <a:t> – This is an integrated feature in Cisco Cloud Web Security or Cisco Web and Email Security Appliances to protect against email and web-based advanced malware attacks.</a:t>
            </a:r>
            <a:endParaRPr lang="en-US" b="0" i="0" dirty="0">
              <a:solidFill>
                <a:srgbClr val="333333"/>
              </a:solidFill>
              <a:effectLst/>
            </a:endParaRPr>
          </a:p>
        </p:txBody>
      </p:sp>
    </p:spTree>
    <p:extLst>
      <p:ext uri="{BB962C8B-B14F-4D97-AF65-F5344CB8AC3E}">
        <p14:creationId xmlns:p14="http://schemas.microsoft.com/office/powerpoint/2010/main" val="35248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6.1.3:</a:t>
            </a:r>
            <a:br>
              <a:rPr lang="en-US" sz="2800" dirty="0" smtClean="0"/>
            </a:br>
            <a:r>
              <a:rPr lang="en-US" sz="2800" dirty="0" smtClean="0"/>
              <a:t>Email and Web Security</a:t>
            </a:r>
            <a:endParaRPr lang="en-US" sz="2800" dirty="0"/>
          </a:p>
        </p:txBody>
      </p:sp>
    </p:spTree>
    <p:extLst>
      <p:ext uri="{BB962C8B-B14F-4D97-AF65-F5344CB8AC3E}">
        <p14:creationId xmlns:p14="http://schemas.microsoft.com/office/powerpoint/2010/main" val="40365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Securing Email and Web</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314449"/>
            <a:ext cx="4906585" cy="3689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29250" y="304800"/>
            <a:ext cx="3389313" cy="5509200"/>
          </a:xfrm>
          <a:prstGeom prst="rect">
            <a:avLst/>
          </a:prstGeom>
          <a:noFill/>
        </p:spPr>
        <p:txBody>
          <a:bodyPr wrap="square" rtlCol="0">
            <a:spAutoFit/>
          </a:bodyPr>
          <a:lstStyle/>
          <a:p>
            <a:r>
              <a:rPr lang="en-MY" sz="1600" dirty="0"/>
              <a:t>Over the past 25 years, email has evolved from a tool used primarily by technical and research professionals to become the backbone of corporate communications. Each day, more than 100 billion corporate email messages are exchanged. As the level of use rises, security becomes a greater priority</a:t>
            </a:r>
            <a:r>
              <a:rPr lang="en-MY" sz="1600" dirty="0" smtClean="0"/>
              <a:t>.</a:t>
            </a:r>
          </a:p>
          <a:p>
            <a:endParaRPr lang="en-MY" sz="1600" dirty="0"/>
          </a:p>
          <a:p>
            <a:r>
              <a:rPr lang="en-MY" sz="1600" dirty="0"/>
              <a:t>Mass spam campaigns are no longer the only concern. Today, spam and malware are just part of a complex picture that includes inbound threats and outbound risks. For this reason, Cisco acquired IronPort Systems in 2007. IronPort appliances are now part of the Cisco Email Security Appliance (ESA) and Cisco Web Security Appliance (WSA) product </a:t>
            </a:r>
            <a:r>
              <a:rPr lang="en-MY" sz="1600" dirty="0" smtClean="0"/>
              <a:t>lines</a:t>
            </a:r>
            <a:r>
              <a:rPr lang="en-MY" sz="1600" dirty="0"/>
              <a:t>.</a:t>
            </a:r>
            <a:endParaRPr lang="en-MY" sz="1600" dirty="0"/>
          </a:p>
        </p:txBody>
      </p:sp>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Email Security Appliance</a:t>
            </a:r>
            <a:endParaRPr lang="en-US" sz="3200" dirty="0"/>
          </a:p>
        </p:txBody>
      </p:sp>
      <p:sp>
        <p:nvSpPr>
          <p:cNvPr id="5" name="Text Placeholder 6"/>
          <p:cNvSpPr txBox="1">
            <a:spLocks/>
          </p:cNvSpPr>
          <p:nvPr/>
        </p:nvSpPr>
        <p:spPr>
          <a:xfrm>
            <a:off x="640080" y="1237488"/>
            <a:ext cx="7863840" cy="22677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Features and benefits of Cisco Email Security solutions:</a:t>
            </a:r>
          </a:p>
          <a:p>
            <a:r>
              <a:rPr lang="en-US" sz="1800" dirty="0" smtClean="0"/>
              <a:t> Global threat intelligence</a:t>
            </a:r>
          </a:p>
          <a:p>
            <a:r>
              <a:rPr lang="en-US" sz="1800" dirty="0" smtClean="0"/>
              <a:t> Spam </a:t>
            </a:r>
            <a:r>
              <a:rPr lang="en-US" sz="1800" dirty="0" smtClean="0"/>
              <a:t>blocking</a:t>
            </a:r>
          </a:p>
          <a:p>
            <a:r>
              <a:rPr lang="en-US" sz="1800" dirty="0" smtClean="0"/>
              <a:t> Advanced malware protection</a:t>
            </a:r>
          </a:p>
          <a:p>
            <a:r>
              <a:rPr lang="en-US" sz="1800" dirty="0" smtClean="0"/>
              <a:t> Outbound message control</a:t>
            </a:r>
          </a:p>
        </p:txBody>
      </p:sp>
      <p:sp>
        <p:nvSpPr>
          <p:cNvPr id="3" name="TextBox 2"/>
          <p:cNvSpPr txBox="1"/>
          <p:nvPr/>
        </p:nvSpPr>
        <p:spPr>
          <a:xfrm>
            <a:off x="229702" y="3714750"/>
            <a:ext cx="8588861" cy="646331"/>
          </a:xfrm>
          <a:prstGeom prst="rect">
            <a:avLst/>
          </a:prstGeom>
          <a:noFill/>
        </p:spPr>
        <p:txBody>
          <a:bodyPr wrap="square" rtlCol="0">
            <a:spAutoFit/>
          </a:bodyPr>
          <a:lstStyle/>
          <a:p>
            <a:r>
              <a:rPr lang="en-MY" b="1" dirty="0"/>
              <a:t>Global threat intelligence</a:t>
            </a:r>
            <a:r>
              <a:rPr lang="en-MY" dirty="0"/>
              <a:t> - Cisco </a:t>
            </a:r>
            <a:r>
              <a:rPr lang="en-MY" dirty="0" err="1"/>
              <a:t>Talos</a:t>
            </a:r>
            <a:r>
              <a:rPr lang="en-MY" dirty="0"/>
              <a:t> provides a 24-hour view into global traffic activity. It </a:t>
            </a:r>
            <a:r>
              <a:rPr lang="en-MY" dirty="0" err="1"/>
              <a:t>analyzes</a:t>
            </a:r>
            <a:r>
              <a:rPr lang="en-MY" dirty="0"/>
              <a:t> anomalies, uncovers new threats, and monitors traffic trends. </a:t>
            </a:r>
          </a:p>
        </p:txBody>
      </p:sp>
    </p:spTree>
    <p:extLst>
      <p:ext uri="{BB962C8B-B14F-4D97-AF65-F5344CB8AC3E}">
        <p14:creationId xmlns:p14="http://schemas.microsoft.com/office/powerpoint/2010/main" val="20005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Web Security Appliance</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94" y="1144121"/>
            <a:ext cx="4341532" cy="168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3249" y="2830046"/>
            <a:ext cx="4520353" cy="168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220" y="4487395"/>
            <a:ext cx="4520353" cy="1821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4945380" y="1495425"/>
            <a:ext cx="3608069" cy="54292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Client Initiates Web Request</a:t>
            </a:r>
          </a:p>
        </p:txBody>
      </p:sp>
      <p:sp>
        <p:nvSpPr>
          <p:cNvPr id="8" name="Text Placeholder 6"/>
          <p:cNvSpPr txBox="1">
            <a:spLocks/>
          </p:cNvSpPr>
          <p:nvPr/>
        </p:nvSpPr>
        <p:spPr>
          <a:xfrm>
            <a:off x="6955154" y="3182471"/>
            <a:ext cx="1988822" cy="77040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WSA Forwards Request</a:t>
            </a:r>
          </a:p>
        </p:txBody>
      </p:sp>
      <p:sp>
        <p:nvSpPr>
          <p:cNvPr id="9" name="Text Placeholder 6"/>
          <p:cNvSpPr txBox="1">
            <a:spLocks/>
          </p:cNvSpPr>
          <p:nvPr/>
        </p:nvSpPr>
        <p:spPr>
          <a:xfrm>
            <a:off x="568625" y="5260050"/>
            <a:ext cx="3608069" cy="54292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Reply Sent to WSA and Then To Client</a:t>
            </a:r>
          </a:p>
        </p:txBody>
      </p:sp>
    </p:spTree>
    <p:extLst>
      <p:ext uri="{BB962C8B-B14F-4D97-AF65-F5344CB8AC3E}">
        <p14:creationId xmlns:p14="http://schemas.microsoft.com/office/powerpoint/2010/main" val="407124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6.1.4:</a:t>
            </a:r>
            <a:br>
              <a:rPr lang="en-US" sz="2800" dirty="0" smtClean="0"/>
            </a:br>
            <a:r>
              <a:rPr lang="en-US" sz="2800" dirty="0" smtClean="0"/>
              <a:t>Controlling Network Access</a:t>
            </a:r>
            <a:endParaRPr lang="en-US" sz="2800" dirty="0"/>
          </a:p>
        </p:txBody>
      </p:sp>
    </p:spTree>
    <p:extLst>
      <p:ext uri="{BB962C8B-B14F-4D97-AF65-F5344CB8AC3E}">
        <p14:creationId xmlns:p14="http://schemas.microsoft.com/office/powerpoint/2010/main" val="29198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6.0 Introduction</a:t>
            </a:r>
          </a:p>
          <a:p>
            <a:r>
              <a:rPr lang="en-US" dirty="0" smtClean="0">
                <a:solidFill>
                  <a:schemeClr val="tx2"/>
                </a:solidFill>
              </a:rPr>
              <a:t>6.1 Endpoint Security</a:t>
            </a:r>
          </a:p>
          <a:p>
            <a:r>
              <a:rPr lang="en-US" dirty="0" smtClean="0">
                <a:solidFill>
                  <a:schemeClr val="tx2"/>
                </a:solidFill>
              </a:rPr>
              <a:t>6.2 Layer 2 Security Threats</a:t>
            </a:r>
          </a:p>
          <a:p>
            <a:r>
              <a:rPr lang="en-US" dirty="0" smtClean="0">
                <a:solidFill>
                  <a:schemeClr val="tx2"/>
                </a:solidFill>
              </a:rPr>
              <a:t>6.3 Summary</a:t>
            </a: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Network Admission Control</a:t>
            </a:r>
            <a:endParaRPr lang="en-US" sz="32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409699"/>
            <a:ext cx="5718759" cy="4115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48461" y="942755"/>
            <a:ext cx="3024089" cy="5262979"/>
          </a:xfrm>
          <a:prstGeom prst="rect">
            <a:avLst/>
          </a:prstGeom>
          <a:solidFill>
            <a:schemeClr val="tx1">
              <a:lumMod val="40000"/>
              <a:lumOff val="60000"/>
            </a:schemeClr>
          </a:solidFill>
        </p:spPr>
        <p:txBody>
          <a:bodyPr wrap="square" rtlCol="0">
            <a:spAutoFit/>
          </a:bodyPr>
          <a:lstStyle/>
          <a:p>
            <a:r>
              <a:rPr lang="en-MY" sz="1600" dirty="0"/>
              <a:t>The purpose of Cisco Network Admission Control (NAC) is to allow only authorized and compliant systems, whether managed or unmanaged, to access the network. </a:t>
            </a:r>
            <a:endParaRPr lang="en-MY" sz="1600" dirty="0" smtClean="0"/>
          </a:p>
          <a:p>
            <a:endParaRPr lang="en-MY" sz="1600" dirty="0"/>
          </a:p>
          <a:p>
            <a:r>
              <a:rPr lang="en-MY" sz="1600" dirty="0" smtClean="0"/>
              <a:t>Cisco </a:t>
            </a:r>
            <a:r>
              <a:rPr lang="en-MY" sz="1600" dirty="0"/>
              <a:t>NAC is also designed to enforce network security policy. NAC helps maintain network stability by providing authentication, authorization, and posture assessment (evaluating an incoming device against the policies of the network). </a:t>
            </a:r>
            <a:endParaRPr lang="en-MY" sz="1600" dirty="0" smtClean="0"/>
          </a:p>
          <a:p>
            <a:endParaRPr lang="en-MY" sz="1600" dirty="0"/>
          </a:p>
          <a:p>
            <a:r>
              <a:rPr lang="en-MY" sz="1600" dirty="0" smtClean="0"/>
              <a:t>NAC </a:t>
            </a:r>
            <a:r>
              <a:rPr lang="en-MY" sz="1600" dirty="0"/>
              <a:t>also quarantines noncompliant systems and manages the remediation of noncompliant systems.</a:t>
            </a:r>
            <a:endParaRPr lang="en-MY" sz="1600" dirty="0"/>
          </a:p>
        </p:txBody>
      </p:sp>
    </p:spTree>
    <p:extLst>
      <p:ext uri="{BB962C8B-B14F-4D97-AF65-F5344CB8AC3E}">
        <p14:creationId xmlns:p14="http://schemas.microsoft.com/office/powerpoint/2010/main" val="42306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NAC Functions</a:t>
            </a:r>
            <a:endParaRPr lang="en-US" sz="32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917" y="1285874"/>
            <a:ext cx="7174166"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22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NAC Components</a:t>
            </a:r>
            <a:endParaRPr 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1111250"/>
            <a:ext cx="6762750" cy="4887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9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Network Access for Guests</a:t>
            </a:r>
            <a:endParaRPr lang="en-US" sz="3200" dirty="0"/>
          </a:p>
        </p:txBody>
      </p:sp>
      <p:sp>
        <p:nvSpPr>
          <p:cNvPr id="4" name="Text Placeholder 6"/>
          <p:cNvSpPr txBox="1">
            <a:spLocks/>
          </p:cNvSpPr>
          <p:nvPr/>
        </p:nvSpPr>
        <p:spPr>
          <a:xfrm>
            <a:off x="640080" y="1237488"/>
            <a:ext cx="7863840" cy="18486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Three ways to grant sponsor permissions:</a:t>
            </a:r>
          </a:p>
          <a:p>
            <a:r>
              <a:rPr lang="en-US" sz="1800" dirty="0" smtClean="0"/>
              <a:t>to only those accounts created by the sponsor</a:t>
            </a:r>
          </a:p>
          <a:p>
            <a:r>
              <a:rPr lang="en-US" sz="1800" dirty="0" smtClean="0"/>
              <a:t>to all accounts</a:t>
            </a:r>
          </a:p>
          <a:p>
            <a:r>
              <a:rPr lang="en-US" sz="1800" dirty="0" smtClean="0"/>
              <a:t>to </a:t>
            </a:r>
            <a:r>
              <a:rPr lang="en-US" sz="1800" dirty="0" smtClean="0"/>
              <a:t>no accounts (i.e., they cannot change any permissions)</a:t>
            </a:r>
          </a:p>
        </p:txBody>
      </p:sp>
      <p:sp>
        <p:nvSpPr>
          <p:cNvPr id="2" name="TextBox 1"/>
          <p:cNvSpPr txBox="1"/>
          <p:nvPr/>
        </p:nvSpPr>
        <p:spPr>
          <a:xfrm>
            <a:off x="476250" y="3733800"/>
            <a:ext cx="8342313" cy="646331"/>
          </a:xfrm>
          <a:prstGeom prst="rect">
            <a:avLst/>
          </a:prstGeom>
          <a:solidFill>
            <a:schemeClr val="tx1">
              <a:lumMod val="40000"/>
              <a:lumOff val="60000"/>
            </a:schemeClr>
          </a:solidFill>
        </p:spPr>
        <p:txBody>
          <a:bodyPr wrap="square" rtlCol="0">
            <a:spAutoFit/>
          </a:bodyPr>
          <a:lstStyle/>
          <a:p>
            <a:r>
              <a:rPr lang="en-MY" dirty="0"/>
              <a:t>Sponsors can be given role-based permissions to create accounts, edit accounts, suspend accounts, and run reports.</a:t>
            </a:r>
            <a:endParaRPr lang="en-MY" dirty="0"/>
          </a:p>
        </p:txBody>
      </p:sp>
    </p:spTree>
    <p:extLst>
      <p:ext uri="{BB962C8B-B14F-4D97-AF65-F5344CB8AC3E}">
        <p14:creationId xmlns:p14="http://schemas.microsoft.com/office/powerpoint/2010/main" val="11617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Cisco NAC Profiler</a:t>
            </a:r>
            <a:endParaRPr lang="en-US" sz="3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94" y="1282700"/>
            <a:ext cx="7694612" cy="474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86200" y="104555"/>
            <a:ext cx="5219700" cy="1477328"/>
          </a:xfrm>
          <a:prstGeom prst="rect">
            <a:avLst/>
          </a:prstGeom>
          <a:solidFill>
            <a:schemeClr val="tx1">
              <a:lumMod val="40000"/>
              <a:lumOff val="60000"/>
            </a:schemeClr>
          </a:solidFill>
        </p:spPr>
        <p:txBody>
          <a:bodyPr wrap="square" rtlCol="0">
            <a:spAutoFit/>
          </a:bodyPr>
          <a:lstStyle/>
          <a:p>
            <a:r>
              <a:rPr lang="en-MY" dirty="0"/>
              <a:t>Cisco NAC Profiler enables the dynamic discovery, identification, and monitoring of all network-attached endpoints within an enterprise network. It manages these devices intelligently, based on user-defined security policies.</a:t>
            </a:r>
            <a:endParaRPr lang="en-MY" dirty="0"/>
          </a:p>
        </p:txBody>
      </p:sp>
    </p:spTree>
    <p:extLst>
      <p:ext uri="{BB962C8B-B14F-4D97-AF65-F5344CB8AC3E}">
        <p14:creationId xmlns:p14="http://schemas.microsoft.com/office/powerpoint/2010/main" val="336685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57400"/>
            <a:ext cx="8112125" cy="680748"/>
          </a:xfrm>
        </p:spPr>
        <p:txBody>
          <a:bodyPr/>
          <a:lstStyle/>
          <a:p>
            <a:r>
              <a:rPr lang="en-US" sz="4000" dirty="0" smtClean="0"/>
              <a:t>Section 6.2:</a:t>
            </a:r>
            <a:br>
              <a:rPr lang="en-US" sz="4000" dirty="0" smtClean="0"/>
            </a:br>
            <a:r>
              <a:rPr lang="en-US" sz="4000" dirty="0" smtClean="0"/>
              <a:t>Layer 2 Security Considerations</a:t>
            </a:r>
            <a:endParaRPr lang="en-US" sz="4000" dirty="0"/>
          </a:p>
        </p:txBody>
      </p:sp>
      <p:sp>
        <p:nvSpPr>
          <p:cNvPr id="5" name="Text Placeholder 6"/>
          <p:cNvSpPr txBox="1">
            <a:spLocks/>
          </p:cNvSpPr>
          <p:nvPr/>
        </p:nvSpPr>
        <p:spPr>
          <a:xfrm>
            <a:off x="419100" y="2921508"/>
            <a:ext cx="8577072" cy="2618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the section, you should be able to:</a:t>
            </a:r>
          </a:p>
          <a:p>
            <a:r>
              <a:rPr lang="en-US" sz="1800" dirty="0" smtClean="0"/>
              <a:t>Describe Layer 2 vulnerabilities.</a:t>
            </a:r>
          </a:p>
          <a:p>
            <a:r>
              <a:rPr lang="en-US" sz="1800" dirty="0" smtClean="0"/>
              <a:t>Describe CAM table overflow attacks.</a:t>
            </a:r>
          </a:p>
          <a:p>
            <a:r>
              <a:rPr lang="en-US" sz="1800" dirty="0" smtClean="0"/>
              <a:t>Configure port security to mitigate CAM table overflow attacks.</a:t>
            </a:r>
            <a:endParaRPr lang="en-US" sz="1800" dirty="0" smtClean="0">
              <a:solidFill>
                <a:srgbClr val="FF0000"/>
              </a:solidFill>
            </a:endParaRPr>
          </a:p>
          <a:p>
            <a:r>
              <a:rPr lang="en-US" sz="1800" dirty="0" smtClean="0"/>
              <a:t>Configure VLAN Truck security to mitigate VLAN hopping attacks.</a:t>
            </a:r>
          </a:p>
          <a:p>
            <a:r>
              <a:rPr lang="en-US" sz="1800" dirty="0"/>
              <a:t>Implement DHCP Snooping to mitigate DHCP attacks</a:t>
            </a:r>
            <a:r>
              <a:rPr lang="en-US" sz="1800" dirty="0" smtClean="0"/>
              <a:t>.</a:t>
            </a:r>
          </a:p>
          <a:p>
            <a:r>
              <a:rPr lang="en-US" sz="1800" dirty="0"/>
              <a:t>Implement Dynamic Arp Inspection to mitigate ARP attacks</a:t>
            </a:r>
            <a:r>
              <a:rPr lang="en-US" sz="1800" dirty="0" smtClean="0"/>
              <a:t>.</a:t>
            </a:r>
          </a:p>
          <a:p>
            <a:r>
              <a:rPr lang="en-US" sz="1800" dirty="0"/>
              <a:t>Implement IP Source Guard to mitigate address spoofing attacks</a:t>
            </a:r>
            <a:r>
              <a:rPr lang="en-US" sz="1800" dirty="0" smtClean="0"/>
              <a:t>.</a:t>
            </a:r>
          </a:p>
        </p:txBody>
      </p:sp>
    </p:spTree>
    <p:extLst>
      <p:ext uri="{BB962C8B-B14F-4D97-AF65-F5344CB8AC3E}">
        <p14:creationId xmlns:p14="http://schemas.microsoft.com/office/powerpoint/2010/main" val="19984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6.2.1:</a:t>
            </a:r>
            <a:br>
              <a:rPr lang="en-US" sz="2800" dirty="0" smtClean="0"/>
            </a:br>
            <a:r>
              <a:rPr lang="en-US" sz="2800" dirty="0" smtClean="0"/>
              <a:t>Layer 2 Security Threats</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smtClean="0"/>
              <a:t>Describe Layer 2 Vulnerabilities</a:t>
            </a:r>
            <a:endParaRPr 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53" y="1259178"/>
            <a:ext cx="6552098" cy="443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81800" y="714155"/>
            <a:ext cx="2284413" cy="5262979"/>
          </a:xfrm>
          <a:prstGeom prst="rect">
            <a:avLst/>
          </a:prstGeom>
          <a:solidFill>
            <a:schemeClr val="accent2">
              <a:lumMod val="40000"/>
              <a:lumOff val="60000"/>
            </a:schemeClr>
          </a:solidFill>
        </p:spPr>
        <p:txBody>
          <a:bodyPr wrap="square" rtlCol="0">
            <a:spAutoFit/>
          </a:bodyPr>
          <a:lstStyle/>
          <a:p>
            <a:r>
              <a:rPr lang="en-MY" sz="1600" dirty="0"/>
              <a:t>Network administrators routinely implement security solutions to protect the elements in Layer 3 up through Layer 7 using VPNs, firewalls, and IPS devices. However, as shown in Figure 2, if Layer 2 is compromised, then all layers above it are also affected. For example, if an employee or visitor with access to the internal network could capture Layer 2 frames, then all of the security implemented on the layers above would be useless. </a:t>
            </a:r>
            <a:endParaRPr lang="en-MY" sz="1600" dirty="0"/>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Switch Attack Categories</a:t>
            </a:r>
            <a:endParaRPr lang="en-US"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4" y="1128713"/>
            <a:ext cx="4494212" cy="503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57850" y="1128713"/>
            <a:ext cx="3352800" cy="4616648"/>
          </a:xfrm>
          <a:prstGeom prst="rect">
            <a:avLst/>
          </a:prstGeom>
          <a:solidFill>
            <a:schemeClr val="accent2">
              <a:lumMod val="40000"/>
              <a:lumOff val="60000"/>
            </a:schemeClr>
          </a:solidFill>
        </p:spPr>
        <p:txBody>
          <a:bodyPr wrap="square" rtlCol="0">
            <a:spAutoFit/>
          </a:bodyPr>
          <a:lstStyle/>
          <a:p>
            <a:r>
              <a:rPr lang="en-MY" sz="1400" dirty="0"/>
              <a:t>Security is only as strong as the weakest link in the system, and Layer 2 is considered to be that weakest link. This is because traditionally LANs were under the administrative control of a single organization. We inherently trusted all persons and devices connected to our LAN. Today, with BYOD and more sophisticated attacks, our LANs have become more vulnerable to penetration. Therefore, in addition to protecting Layer 3 to Layer 7, network security professionals must also mitigate attacks to the Layer 2 LAN infrastructure</a:t>
            </a:r>
            <a:r>
              <a:rPr lang="en-MY" sz="1400" dirty="0" smtClean="0"/>
              <a:t>.</a:t>
            </a:r>
          </a:p>
          <a:p>
            <a:endParaRPr lang="en-US" sz="1400" dirty="0"/>
          </a:p>
          <a:p>
            <a:r>
              <a:rPr lang="en-MY" sz="1400" dirty="0"/>
              <a:t>The first step in mitigating attacks on the Layer 2 infrastructure is to understand the underlying operation of Layer 2 and the threats posed by the Layer 2 infrastructure.</a:t>
            </a:r>
            <a:endParaRPr lang="en-MY" sz="1400" dirty="0"/>
          </a:p>
        </p:txBody>
      </p:sp>
    </p:spTree>
    <p:extLst>
      <p:ext uri="{BB962C8B-B14F-4D97-AF65-F5344CB8AC3E}">
        <p14:creationId xmlns:p14="http://schemas.microsoft.com/office/powerpoint/2010/main" val="6321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6.2.2:</a:t>
            </a:r>
            <a:br>
              <a:rPr lang="en-US" sz="2800" dirty="0" smtClean="0"/>
            </a:br>
            <a:r>
              <a:rPr lang="en-US" sz="2800" dirty="0" smtClean="0"/>
              <a:t>CAM Table Attacks</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6.1:</a:t>
            </a:r>
            <a:br>
              <a:rPr lang="en-US" sz="4000" dirty="0" smtClean="0"/>
            </a:br>
            <a:r>
              <a:rPr lang="en-US" sz="4000" dirty="0" smtClean="0"/>
              <a:t>Endpoint Security</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Describe endpoint security and the enabling technologies.</a:t>
            </a:r>
          </a:p>
          <a:p>
            <a:r>
              <a:rPr lang="en-US" sz="1800" dirty="0" smtClean="0"/>
              <a:t>Explain how Cisco AMP is used to ensure endpoint security.</a:t>
            </a:r>
          </a:p>
          <a:p>
            <a:r>
              <a:rPr lang="en-US" sz="1800" dirty="0" smtClean="0"/>
              <a:t>Explain how Cisco NAC authenticates and enforces the network security policy.</a:t>
            </a:r>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Basic Switch Operation</a:t>
            </a:r>
            <a:endParaRPr lang="en-US" sz="32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20" y="2005013"/>
            <a:ext cx="7453160" cy="302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28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CAM Table Operation Example</a:t>
            </a:r>
            <a:endParaRPr lang="en-US" sz="32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71563"/>
            <a:ext cx="6705600" cy="509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74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CAM Table Attack</a:t>
            </a:r>
            <a:endParaRPr lang="en-US" sz="32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3" y="965200"/>
            <a:ext cx="4325092" cy="308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233" y="2860676"/>
            <a:ext cx="4325092" cy="334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1307254" y="4791075"/>
            <a:ext cx="2058249"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Fill CAM Table</a:t>
            </a:r>
          </a:p>
        </p:txBody>
      </p:sp>
      <p:sp>
        <p:nvSpPr>
          <p:cNvPr id="7" name="Text Placeholder 6"/>
          <p:cNvSpPr txBox="1">
            <a:spLocks/>
          </p:cNvSpPr>
          <p:nvPr/>
        </p:nvSpPr>
        <p:spPr>
          <a:xfrm>
            <a:off x="4836960" y="1647825"/>
            <a:ext cx="3608069" cy="54292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Intruder Runs Attack Tool</a:t>
            </a:r>
          </a:p>
        </p:txBody>
      </p:sp>
    </p:spTree>
    <p:extLst>
      <p:ext uri="{BB962C8B-B14F-4D97-AF65-F5344CB8AC3E}">
        <p14:creationId xmlns:p14="http://schemas.microsoft.com/office/powerpoint/2010/main" val="170660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CAM Table Attack</a:t>
            </a:r>
            <a:endParaRPr lang="en-US" sz="3200" dirty="0"/>
          </a:p>
        </p:txBody>
      </p:sp>
      <p:sp>
        <p:nvSpPr>
          <p:cNvPr id="6" name="Text Placeholder 6"/>
          <p:cNvSpPr txBox="1">
            <a:spLocks/>
          </p:cNvSpPr>
          <p:nvPr/>
        </p:nvSpPr>
        <p:spPr>
          <a:xfrm>
            <a:off x="742950" y="4639229"/>
            <a:ext cx="2984504"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Attacker Captures Traffic</a:t>
            </a:r>
          </a:p>
        </p:txBody>
      </p:sp>
      <p:sp>
        <p:nvSpPr>
          <p:cNvPr id="7" name="Text Placeholder 6"/>
          <p:cNvSpPr txBox="1">
            <a:spLocks/>
          </p:cNvSpPr>
          <p:nvPr/>
        </p:nvSpPr>
        <p:spPr>
          <a:xfrm>
            <a:off x="4836959" y="1819275"/>
            <a:ext cx="3608069" cy="54292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Switch Floods All Traffic</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2" y="965200"/>
            <a:ext cx="4325092" cy="3283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633" y="2955926"/>
            <a:ext cx="4325092" cy="3309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8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CAM Table Attack Tools</a:t>
            </a:r>
            <a:endParaRPr lang="en-US" sz="32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98" y="2503884"/>
            <a:ext cx="8307205" cy="1850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47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6.2.3:</a:t>
            </a:r>
            <a:br>
              <a:rPr lang="en-US" sz="2800" dirty="0" smtClean="0"/>
            </a:br>
            <a:r>
              <a:rPr lang="en-US" sz="2800" dirty="0" smtClean="0"/>
              <a:t>Mitigating CAM Table Attacks</a:t>
            </a:r>
            <a:endParaRPr lang="en-US" sz="2800" dirty="0"/>
          </a:p>
        </p:txBody>
      </p:sp>
    </p:spTree>
    <p:extLst>
      <p:ext uri="{BB962C8B-B14F-4D97-AF65-F5344CB8AC3E}">
        <p14:creationId xmlns:p14="http://schemas.microsoft.com/office/powerpoint/2010/main" val="241089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Countermeasure for CAM Table Attacks</a:t>
            </a:r>
            <a:endParaRPr lang="en-US" sz="32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179" y="1279525"/>
            <a:ext cx="6187643" cy="476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Port Security</a:t>
            </a:r>
            <a:endParaRPr lang="en-US" sz="32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284287"/>
            <a:ext cx="4950988" cy="123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468" y="2631281"/>
            <a:ext cx="4611064" cy="2127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299" y="4875213"/>
            <a:ext cx="4499149" cy="140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5476875" y="1675605"/>
            <a:ext cx="2984504"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Enabling Port Security</a:t>
            </a:r>
          </a:p>
        </p:txBody>
      </p:sp>
      <p:sp>
        <p:nvSpPr>
          <p:cNvPr id="8" name="Text Placeholder 6"/>
          <p:cNvSpPr txBox="1">
            <a:spLocks/>
          </p:cNvSpPr>
          <p:nvPr/>
        </p:nvSpPr>
        <p:spPr>
          <a:xfrm>
            <a:off x="295275" y="3323431"/>
            <a:ext cx="1752600" cy="74294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Port Security</a:t>
            </a:r>
          </a:p>
        </p:txBody>
      </p:sp>
      <p:sp>
        <p:nvSpPr>
          <p:cNvPr id="9" name="Text Placeholder 6"/>
          <p:cNvSpPr txBox="1">
            <a:spLocks/>
          </p:cNvSpPr>
          <p:nvPr/>
        </p:nvSpPr>
        <p:spPr>
          <a:xfrm>
            <a:off x="1323975" y="5352256"/>
            <a:ext cx="2686050"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Port Security Options</a:t>
            </a:r>
          </a:p>
        </p:txBody>
      </p:sp>
    </p:spTree>
    <p:extLst>
      <p:ext uri="{BB962C8B-B14F-4D97-AF65-F5344CB8AC3E}">
        <p14:creationId xmlns:p14="http://schemas.microsoft.com/office/powerpoint/2010/main" val="329902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Enabling Port Security Options</a:t>
            </a:r>
            <a:endParaRPr lang="en-US" sz="3200" dirty="0"/>
          </a:p>
        </p:txBody>
      </p:sp>
      <p:grpSp>
        <p:nvGrpSpPr>
          <p:cNvPr id="6" name="Group 5"/>
          <p:cNvGrpSpPr/>
          <p:nvPr/>
        </p:nvGrpSpPr>
        <p:grpSpPr>
          <a:xfrm>
            <a:off x="354943" y="1638854"/>
            <a:ext cx="7783184" cy="1167846"/>
            <a:chOff x="354943" y="1276904"/>
            <a:chExt cx="7783184" cy="1167846"/>
          </a:xfrm>
        </p:grpSpPr>
        <p:sp>
          <p:nvSpPr>
            <p:cNvPr id="5" name="Text Placeholder 6"/>
            <p:cNvSpPr txBox="1">
              <a:spLocks/>
            </p:cNvSpPr>
            <p:nvPr/>
          </p:nvSpPr>
          <p:spPr>
            <a:xfrm>
              <a:off x="394302" y="1276904"/>
              <a:ext cx="7743825"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Setting the Maximum Number of Mac Addresses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43" y="1724579"/>
              <a:ext cx="7753772" cy="720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Group 3"/>
          <p:cNvGrpSpPr/>
          <p:nvPr/>
        </p:nvGrpSpPr>
        <p:grpSpPr>
          <a:xfrm>
            <a:off x="354943" y="3140655"/>
            <a:ext cx="7753772" cy="1127074"/>
            <a:chOff x="354943" y="2658584"/>
            <a:chExt cx="7753772" cy="112707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43" y="3096180"/>
              <a:ext cx="7753772" cy="689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354943" y="2658584"/>
              <a:ext cx="7743825"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Manually Configuring Mac Addresses</a:t>
              </a:r>
            </a:p>
          </p:txBody>
        </p:sp>
      </p:grpSp>
      <p:grpSp>
        <p:nvGrpSpPr>
          <p:cNvPr id="3" name="Group 2"/>
          <p:cNvGrpSpPr/>
          <p:nvPr/>
        </p:nvGrpSpPr>
        <p:grpSpPr>
          <a:xfrm>
            <a:off x="374782" y="4601683"/>
            <a:ext cx="7743825" cy="1139171"/>
            <a:chOff x="374782" y="4239733"/>
            <a:chExt cx="7743825" cy="1139171"/>
          </a:xfrm>
        </p:grpSpPr>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02" y="4687408"/>
              <a:ext cx="7665105" cy="69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Placeholder 6"/>
            <p:cNvSpPr txBox="1">
              <a:spLocks/>
            </p:cNvSpPr>
            <p:nvPr/>
          </p:nvSpPr>
          <p:spPr>
            <a:xfrm>
              <a:off x="374782" y="4239733"/>
              <a:ext cx="7743825" cy="4476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Learning Connected Mac Addresses Dynamically</a:t>
              </a:r>
            </a:p>
          </p:txBody>
        </p:sp>
      </p:grpSp>
    </p:spTree>
    <p:extLst>
      <p:ext uri="{BB962C8B-B14F-4D97-AF65-F5344CB8AC3E}">
        <p14:creationId xmlns:p14="http://schemas.microsoft.com/office/powerpoint/2010/main" val="39696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Port Security Violations</a:t>
            </a:r>
            <a:endParaRPr lang="en-US" sz="3200" dirty="0"/>
          </a:p>
        </p:txBody>
      </p:sp>
      <p:sp>
        <p:nvSpPr>
          <p:cNvPr id="5" name="Text Placeholder 6"/>
          <p:cNvSpPr txBox="1">
            <a:spLocks/>
          </p:cNvSpPr>
          <p:nvPr/>
        </p:nvSpPr>
        <p:spPr>
          <a:xfrm>
            <a:off x="276225" y="1443545"/>
            <a:ext cx="3143250" cy="187115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Security Violation Modes:</a:t>
            </a:r>
          </a:p>
          <a:p>
            <a:r>
              <a:rPr lang="en-US" sz="1800" dirty="0" smtClean="0"/>
              <a:t>Protect</a:t>
            </a:r>
          </a:p>
          <a:p>
            <a:r>
              <a:rPr lang="en-US" sz="1800" dirty="0" smtClean="0"/>
              <a:t>Restrict </a:t>
            </a:r>
          </a:p>
          <a:p>
            <a:r>
              <a:rPr lang="en-US" sz="1800" dirty="0" smtClean="0"/>
              <a:t>Shutdown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07" y="3648075"/>
            <a:ext cx="852338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82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6.1.1:</a:t>
            </a:r>
            <a:br>
              <a:rPr lang="en-US" sz="2800" dirty="0" smtClean="0"/>
            </a:br>
            <a:r>
              <a:rPr lang="en-US" sz="2800" dirty="0" smtClean="0"/>
              <a:t>Introducing Endpoint Security</a:t>
            </a:r>
            <a:endParaRPr lang="en-US" sz="2800"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Port Security Aging</a:t>
            </a:r>
            <a:endParaRPr lang="en-US" sz="32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3" y="1624013"/>
            <a:ext cx="8477254" cy="420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67150" y="114300"/>
            <a:ext cx="5086350" cy="1600438"/>
          </a:xfrm>
          <a:prstGeom prst="rect">
            <a:avLst/>
          </a:prstGeom>
          <a:solidFill>
            <a:schemeClr val="accent2">
              <a:lumMod val="40000"/>
              <a:lumOff val="60000"/>
            </a:schemeClr>
          </a:solidFill>
        </p:spPr>
        <p:txBody>
          <a:bodyPr wrap="square" rtlCol="0">
            <a:spAutoFit/>
          </a:bodyPr>
          <a:lstStyle/>
          <a:p>
            <a:r>
              <a:rPr lang="en-MY" sz="1400" dirty="0"/>
              <a:t>Port security aging can be used to set the aging time for static and dynamic secure addresses on a port. Two types of aging are supported per port:</a:t>
            </a:r>
          </a:p>
          <a:p>
            <a:r>
              <a:rPr lang="en-MY" sz="1400" b="1" dirty="0"/>
              <a:t>Absolute</a:t>
            </a:r>
            <a:r>
              <a:rPr lang="en-MY" sz="1400" dirty="0"/>
              <a:t> - The secure addresses on the port are deleted after the specified aging time.</a:t>
            </a:r>
          </a:p>
          <a:p>
            <a:r>
              <a:rPr lang="en-MY" sz="1400" b="1" dirty="0"/>
              <a:t>Inactivity</a:t>
            </a:r>
            <a:r>
              <a:rPr lang="en-MY" sz="1400" dirty="0"/>
              <a:t> - The secure addresses on the port are deleted only if they are inactive for the specified aging time</a:t>
            </a:r>
            <a:r>
              <a:rPr lang="en-MY" sz="1400" dirty="0" smtClean="0"/>
              <a:t>.</a:t>
            </a:r>
            <a:endParaRPr lang="en-MY" sz="1400" dirty="0"/>
          </a:p>
        </p:txBody>
      </p:sp>
    </p:spTree>
    <p:extLst>
      <p:ext uri="{BB962C8B-B14F-4D97-AF65-F5344CB8AC3E}">
        <p14:creationId xmlns:p14="http://schemas.microsoft.com/office/powerpoint/2010/main" val="96292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Port Security with IP Phones</a:t>
            </a:r>
            <a:endParaRPr lang="en-US" sz="32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458679"/>
            <a:ext cx="1304925" cy="4177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4" y="3970338"/>
            <a:ext cx="5640928" cy="140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09874" y="1061163"/>
            <a:ext cx="6008689" cy="2585323"/>
          </a:xfrm>
          <a:prstGeom prst="rect">
            <a:avLst/>
          </a:prstGeom>
          <a:solidFill>
            <a:schemeClr val="accent2">
              <a:lumMod val="40000"/>
              <a:lumOff val="60000"/>
            </a:schemeClr>
          </a:solidFill>
        </p:spPr>
        <p:txBody>
          <a:bodyPr wrap="square" rtlCol="0">
            <a:spAutoFit/>
          </a:bodyPr>
          <a:lstStyle/>
          <a:p>
            <a:r>
              <a:rPr lang="en-MY" dirty="0"/>
              <a:t>An access port connecting an IP phone and a computer, as shown in Figure 1, typically requires two secure MAC addresses. However, on some switches this number should be set to three because when the port is connected to a Cisco IP phone, the IP phone requires up to two MAC addresses. The IP phone address is learned on the voice VLAN and might also be learned on the access VLAN. Connecting a PC to the IP phone requires an additional MAC address</a:t>
            </a:r>
            <a:endParaRPr lang="en-MY" dirty="0"/>
          </a:p>
        </p:txBody>
      </p:sp>
    </p:spTree>
    <p:extLst>
      <p:ext uri="{BB962C8B-B14F-4D97-AF65-F5344CB8AC3E}">
        <p14:creationId xmlns:p14="http://schemas.microsoft.com/office/powerpoint/2010/main" val="7579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SNMP MAC Address Notification</a:t>
            </a:r>
            <a:endParaRPr lang="en-US" sz="32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2333625"/>
            <a:ext cx="7129462" cy="3936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05550" y="361950"/>
            <a:ext cx="2800350" cy="4185761"/>
          </a:xfrm>
          <a:prstGeom prst="rect">
            <a:avLst/>
          </a:prstGeom>
          <a:solidFill>
            <a:schemeClr val="accent2">
              <a:lumMod val="40000"/>
              <a:lumOff val="60000"/>
            </a:schemeClr>
          </a:solidFill>
        </p:spPr>
        <p:txBody>
          <a:bodyPr wrap="square" rtlCol="0">
            <a:spAutoFit/>
          </a:bodyPr>
          <a:lstStyle/>
          <a:p>
            <a:r>
              <a:rPr lang="en-MY" sz="1400" dirty="0"/>
              <a:t>Network managers need a way of monitoring who is using the network and what their location is. For example, if port F0/1 is secure on a switch, an SNMP trap is generated when a MAC address entry for that port disappears from the CAM table</a:t>
            </a:r>
            <a:r>
              <a:rPr lang="en-MY" sz="1400" dirty="0" smtClean="0"/>
              <a:t>.</a:t>
            </a:r>
          </a:p>
          <a:p>
            <a:endParaRPr lang="en-MY" sz="1400" dirty="0"/>
          </a:p>
          <a:p>
            <a:r>
              <a:rPr lang="en-MY" sz="1400" dirty="0"/>
              <a:t>The MAC address notification feature sends SNMP traps to the network management station (NMS) whenever a new MAC address is added to, or an old address is deleted from the forwarding tables. MAC address notifications are generated only for dynamic and secure MAC </a:t>
            </a:r>
            <a:r>
              <a:rPr lang="en-MY" sz="1400" dirty="0" smtClean="0"/>
              <a:t>addresses</a:t>
            </a:r>
            <a:endParaRPr lang="en-MY" sz="1400" dirty="0"/>
          </a:p>
        </p:txBody>
      </p:sp>
    </p:spTree>
    <p:extLst>
      <p:ext uri="{BB962C8B-B14F-4D97-AF65-F5344CB8AC3E}">
        <p14:creationId xmlns:p14="http://schemas.microsoft.com/office/powerpoint/2010/main" val="419920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6.2.4:</a:t>
            </a:r>
            <a:br>
              <a:rPr lang="en-US" sz="2800" dirty="0" smtClean="0"/>
            </a:br>
            <a:r>
              <a:rPr lang="en-US" sz="2800" dirty="0" smtClean="0"/>
              <a:t>Mitigating VLAN Attacks</a:t>
            </a:r>
            <a:endParaRPr lang="en-US" sz="2800" dirty="0"/>
          </a:p>
        </p:txBody>
      </p:sp>
    </p:spTree>
    <p:extLst>
      <p:ext uri="{BB962C8B-B14F-4D97-AF65-F5344CB8AC3E}">
        <p14:creationId xmlns:p14="http://schemas.microsoft.com/office/powerpoint/2010/main" val="13028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VLAN Hopping Attacks</a:t>
            </a:r>
            <a:endParaRPr lang="en-US" sz="32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24" y="1387475"/>
            <a:ext cx="8482352" cy="45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8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VLAN Double-Tagging Attack</a:t>
            </a:r>
            <a:endParaRPr lang="en-US" sz="32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1014414"/>
            <a:ext cx="2860675" cy="219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88533" y="1443038"/>
            <a:ext cx="3399457" cy="369332"/>
          </a:xfrm>
          <a:prstGeom prst="rect">
            <a:avLst/>
          </a:prstGeom>
          <a:noFill/>
        </p:spPr>
        <p:txBody>
          <a:bodyPr wrap="none" rtlCol="0">
            <a:spAutoFit/>
          </a:bodyPr>
          <a:lstStyle/>
          <a:p>
            <a:r>
              <a:rPr lang="en-US" dirty="0" smtClean="0">
                <a:solidFill>
                  <a:schemeClr val="bg2"/>
                </a:solidFill>
              </a:rPr>
              <a:t>Step 1 – Double Tagging Attack</a:t>
            </a:r>
            <a:endParaRPr lang="en-US" dirty="0">
              <a:solidFill>
                <a:schemeClr val="bg2"/>
              </a:solidFill>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426" y="2409114"/>
            <a:ext cx="2874874" cy="253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425" y="4148138"/>
            <a:ext cx="3602114" cy="217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584033" y="3023836"/>
            <a:ext cx="3399457" cy="369332"/>
          </a:xfrm>
          <a:prstGeom prst="rect">
            <a:avLst/>
          </a:prstGeom>
          <a:noFill/>
        </p:spPr>
        <p:txBody>
          <a:bodyPr wrap="none" rtlCol="0">
            <a:spAutoFit/>
          </a:bodyPr>
          <a:lstStyle/>
          <a:p>
            <a:r>
              <a:rPr lang="en-US" dirty="0" smtClean="0">
                <a:solidFill>
                  <a:schemeClr val="bg2"/>
                </a:solidFill>
              </a:rPr>
              <a:t>Step 2 – Double Tagging Attack</a:t>
            </a:r>
            <a:endParaRPr lang="en-US" dirty="0">
              <a:solidFill>
                <a:schemeClr val="bg2"/>
              </a:solidFill>
            </a:endParaRPr>
          </a:p>
        </p:txBody>
      </p:sp>
      <p:sp>
        <p:nvSpPr>
          <p:cNvPr id="8" name="TextBox 7"/>
          <p:cNvSpPr txBox="1"/>
          <p:nvPr/>
        </p:nvSpPr>
        <p:spPr>
          <a:xfrm>
            <a:off x="1319696" y="5237163"/>
            <a:ext cx="3399457" cy="369332"/>
          </a:xfrm>
          <a:prstGeom prst="rect">
            <a:avLst/>
          </a:prstGeom>
          <a:noFill/>
        </p:spPr>
        <p:txBody>
          <a:bodyPr wrap="none" rtlCol="0">
            <a:spAutoFit/>
          </a:bodyPr>
          <a:lstStyle/>
          <a:p>
            <a:r>
              <a:rPr lang="en-US" dirty="0" smtClean="0">
                <a:solidFill>
                  <a:schemeClr val="bg2"/>
                </a:solidFill>
              </a:rPr>
              <a:t>Step 3 – Double Tagging Attack</a:t>
            </a:r>
            <a:endParaRPr lang="en-US" dirty="0">
              <a:solidFill>
                <a:schemeClr val="bg2"/>
              </a:solidFill>
            </a:endParaRPr>
          </a:p>
        </p:txBody>
      </p:sp>
    </p:spTree>
    <p:extLst>
      <p:ext uri="{BB962C8B-B14F-4D97-AF65-F5344CB8AC3E}">
        <p14:creationId xmlns:p14="http://schemas.microsoft.com/office/powerpoint/2010/main" val="218973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Mitigating VLAN Hopping Attacks</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33" y="1714499"/>
            <a:ext cx="7427934"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90750" y="4805580"/>
            <a:ext cx="4743450" cy="1477328"/>
          </a:xfrm>
          <a:prstGeom prst="rect">
            <a:avLst/>
          </a:prstGeom>
          <a:solidFill>
            <a:schemeClr val="accent2">
              <a:lumMod val="40000"/>
              <a:lumOff val="60000"/>
            </a:schemeClr>
          </a:solidFill>
        </p:spPr>
        <p:txBody>
          <a:bodyPr wrap="square" rtlCol="0">
            <a:spAutoFit/>
          </a:bodyPr>
          <a:lstStyle/>
          <a:p>
            <a:pPr marL="285750" indent="-285750">
              <a:buFont typeface="Arial" panose="020B0604020202020204" pitchFamily="34" charset="0"/>
              <a:buChar char="•"/>
            </a:pPr>
            <a:r>
              <a:rPr lang="en-MY" dirty="0"/>
              <a:t>Disable trunking on all access ports</a:t>
            </a:r>
            <a:r>
              <a:rPr lang="en-MY" dirty="0" smtClean="0"/>
              <a:t>. </a:t>
            </a:r>
          </a:p>
          <a:p>
            <a:pPr marL="285750" indent="-285750">
              <a:buFont typeface="Arial" panose="020B0604020202020204" pitchFamily="34" charset="0"/>
              <a:buChar char="•"/>
            </a:pPr>
            <a:r>
              <a:rPr lang="en-MY" dirty="0" smtClean="0"/>
              <a:t>Disable </a:t>
            </a:r>
            <a:r>
              <a:rPr lang="en-MY" dirty="0"/>
              <a:t>auto trunking and manually enable trunking</a:t>
            </a:r>
            <a:r>
              <a:rPr lang="en-MY" dirty="0" smtClean="0"/>
              <a:t>.</a:t>
            </a:r>
          </a:p>
          <a:p>
            <a:pPr marL="285750" indent="-285750">
              <a:buFont typeface="Arial" panose="020B0604020202020204" pitchFamily="34" charset="0"/>
              <a:buChar char="•"/>
            </a:pPr>
            <a:r>
              <a:rPr lang="en-MY" dirty="0" smtClean="0"/>
              <a:t>Be </a:t>
            </a:r>
            <a:r>
              <a:rPr lang="en-MY" dirty="0"/>
              <a:t>sure that the native VLAN is used only for trunk lines.</a:t>
            </a:r>
          </a:p>
        </p:txBody>
      </p:sp>
    </p:spTree>
    <p:extLst>
      <p:ext uri="{BB962C8B-B14F-4D97-AF65-F5344CB8AC3E}">
        <p14:creationId xmlns:p14="http://schemas.microsoft.com/office/powerpoint/2010/main" val="2606085196"/>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PVLAN Edge Feature</a:t>
            </a:r>
            <a:endParaRPr lang="en-US" sz="3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67" y="1385868"/>
            <a:ext cx="4722967" cy="4795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38850" y="942755"/>
            <a:ext cx="2436813" cy="5262979"/>
          </a:xfrm>
          <a:prstGeom prst="rect">
            <a:avLst/>
          </a:prstGeom>
          <a:solidFill>
            <a:schemeClr val="accent2">
              <a:lumMod val="40000"/>
              <a:lumOff val="60000"/>
            </a:schemeClr>
          </a:solidFill>
        </p:spPr>
        <p:txBody>
          <a:bodyPr wrap="square" rtlCol="0">
            <a:spAutoFit/>
          </a:bodyPr>
          <a:lstStyle/>
          <a:p>
            <a:r>
              <a:rPr lang="en-MY" sz="1600" dirty="0"/>
              <a:t>Some applications require that no traffic be forwarded at Layer 2 between ports on the same switch so that one </a:t>
            </a:r>
            <a:r>
              <a:rPr lang="en-MY" sz="1600" dirty="0" err="1"/>
              <a:t>neighbor</a:t>
            </a:r>
            <a:r>
              <a:rPr lang="en-MY" sz="1600" dirty="0"/>
              <a:t> does not see the traffic generated by another </a:t>
            </a:r>
            <a:r>
              <a:rPr lang="en-MY" sz="1600" dirty="0" err="1"/>
              <a:t>neighbor</a:t>
            </a:r>
            <a:r>
              <a:rPr lang="en-MY" sz="1600" dirty="0" smtClean="0"/>
              <a:t>.</a:t>
            </a:r>
          </a:p>
          <a:p>
            <a:endParaRPr lang="en-MY" sz="1600" dirty="0"/>
          </a:p>
          <a:p>
            <a:r>
              <a:rPr lang="en-MY" sz="1600" dirty="0"/>
              <a:t>In such an environment, the use of the PVLAN (Private VLAN) Edge feature ensures that there is no exchange of unicast, broadcast, or multicast traffic between PVLAN edge ports on the switch, as shown in the figure. The PLVAN Edge feature is also called Protected Ports</a:t>
            </a:r>
            <a:r>
              <a:rPr lang="en-MY" sz="1600" dirty="0" smtClean="0"/>
              <a:t>.</a:t>
            </a:r>
            <a:endParaRPr lang="en-MY" sz="1600" dirty="0"/>
          </a:p>
        </p:txBody>
      </p:sp>
    </p:spTree>
    <p:extLst>
      <p:ext uri="{BB962C8B-B14F-4D97-AF65-F5344CB8AC3E}">
        <p14:creationId xmlns:p14="http://schemas.microsoft.com/office/powerpoint/2010/main" val="198141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Verifying Protected Ports</a:t>
            </a:r>
            <a:endParaRPr lang="en-US" sz="32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1201738"/>
            <a:ext cx="6220438" cy="47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1450" y="971550"/>
            <a:ext cx="2599712" cy="5262979"/>
          </a:xfrm>
          <a:prstGeom prst="rect">
            <a:avLst/>
          </a:prstGeom>
          <a:solidFill>
            <a:schemeClr val="accent2">
              <a:lumMod val="40000"/>
              <a:lumOff val="60000"/>
            </a:schemeClr>
          </a:solidFill>
        </p:spPr>
        <p:txBody>
          <a:bodyPr wrap="square" rtlCol="0">
            <a:spAutoFit/>
          </a:bodyPr>
          <a:lstStyle/>
          <a:p>
            <a:r>
              <a:rPr lang="en-MY" sz="1600" dirty="0"/>
              <a:t>To configure the PVLAN Edge feature, enter the</a:t>
            </a:r>
            <a:r>
              <a:rPr lang="en-MY" sz="1600" b="1" dirty="0"/>
              <a:t> </a:t>
            </a:r>
            <a:r>
              <a:rPr lang="en-MY" sz="1600" b="1" dirty="0" err="1"/>
              <a:t>switchport</a:t>
            </a:r>
            <a:r>
              <a:rPr lang="en-MY" sz="1600" b="1" dirty="0"/>
              <a:t> protected </a:t>
            </a:r>
            <a:r>
              <a:rPr lang="en-MY" sz="1600" dirty="0"/>
              <a:t>interface configuration mode command.</a:t>
            </a:r>
          </a:p>
          <a:p>
            <a:endParaRPr lang="en-MY" sz="1600" dirty="0" smtClean="0"/>
          </a:p>
          <a:p>
            <a:r>
              <a:rPr lang="en-MY" sz="1600" dirty="0" smtClean="0"/>
              <a:t>The </a:t>
            </a:r>
            <a:r>
              <a:rPr lang="en-MY" sz="1600" dirty="0"/>
              <a:t>PVLAN Edge feature can be configured on a physical interface or an </a:t>
            </a:r>
            <a:r>
              <a:rPr lang="en-MY" sz="1600" dirty="0" err="1"/>
              <a:t>EtherChannel</a:t>
            </a:r>
            <a:r>
              <a:rPr lang="en-MY" sz="1600" dirty="0"/>
              <a:t> group. When the PVLAN Edge feature is enabled for a port channel, it is enabled for all ports in the port-channel group. To disable protected port, use the</a:t>
            </a:r>
            <a:r>
              <a:rPr lang="en-MY" sz="1600" b="1" dirty="0"/>
              <a:t> no </a:t>
            </a:r>
            <a:r>
              <a:rPr lang="en-MY" sz="1600" b="1" dirty="0" err="1"/>
              <a:t>switchport</a:t>
            </a:r>
            <a:r>
              <a:rPr lang="en-MY" sz="1600" b="1" dirty="0"/>
              <a:t> protected </a:t>
            </a:r>
            <a:r>
              <a:rPr lang="en-MY" sz="1600" dirty="0"/>
              <a:t>interface configuration mode </a:t>
            </a:r>
            <a:r>
              <a:rPr lang="en-MY" sz="1600" dirty="0" smtClean="0"/>
              <a:t>command</a:t>
            </a:r>
            <a:endParaRPr lang="en-MY" sz="1600" dirty="0"/>
          </a:p>
        </p:txBody>
      </p:sp>
    </p:spTree>
    <p:extLst>
      <p:ext uri="{BB962C8B-B14F-4D97-AF65-F5344CB8AC3E}">
        <p14:creationId xmlns:p14="http://schemas.microsoft.com/office/powerpoint/2010/main" val="14391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Private VLANs</a:t>
            </a:r>
            <a:endParaRPr lang="en-US" sz="32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86" y="1679575"/>
            <a:ext cx="7985429" cy="423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00450" y="479246"/>
            <a:ext cx="4494213" cy="1200329"/>
          </a:xfrm>
          <a:prstGeom prst="rect">
            <a:avLst/>
          </a:prstGeom>
          <a:noFill/>
        </p:spPr>
        <p:txBody>
          <a:bodyPr wrap="square" rtlCol="0">
            <a:spAutoFit/>
          </a:bodyPr>
          <a:lstStyle/>
          <a:p>
            <a:r>
              <a:rPr lang="en-MY" dirty="0"/>
              <a:t>PVLANs provide Layer 2 isolation between ports within the same broadcast domain. There are three types of PVLAN ports:</a:t>
            </a:r>
            <a:endParaRPr lang="en-MY" dirty="0"/>
          </a:p>
        </p:txBody>
      </p:sp>
    </p:spTree>
    <p:extLst>
      <p:ext uri="{BB962C8B-B14F-4D97-AF65-F5344CB8AC3E}">
        <p14:creationId xmlns:p14="http://schemas.microsoft.com/office/powerpoint/2010/main" val="260904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Securing LAN Elements</a:t>
            </a:r>
            <a:endParaRPr lang="en-US" sz="32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85" y="1090330"/>
            <a:ext cx="6713631" cy="511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00850" y="209550"/>
            <a:ext cx="2305050" cy="6463308"/>
          </a:xfrm>
          <a:prstGeom prst="rect">
            <a:avLst/>
          </a:prstGeom>
          <a:solidFill>
            <a:schemeClr val="tx1">
              <a:lumMod val="40000"/>
              <a:lumOff val="60000"/>
            </a:schemeClr>
          </a:solidFill>
        </p:spPr>
        <p:txBody>
          <a:bodyPr wrap="square" rtlCol="0">
            <a:spAutoFit/>
          </a:bodyPr>
          <a:lstStyle/>
          <a:p>
            <a:r>
              <a:rPr lang="en-MY" dirty="0"/>
              <a:t>Various network security devices are required to protect the network perimeter from outside access</a:t>
            </a:r>
            <a:r>
              <a:rPr lang="en-MY" dirty="0" smtClean="0"/>
              <a:t>.</a:t>
            </a:r>
          </a:p>
          <a:p>
            <a:endParaRPr lang="en-MY" dirty="0" smtClean="0"/>
          </a:p>
          <a:p>
            <a:r>
              <a:rPr lang="en-MY" dirty="0" smtClean="0"/>
              <a:t>As </a:t>
            </a:r>
            <a:r>
              <a:rPr lang="en-MY" dirty="0"/>
              <a:t>shown in the figure, these devices could include a hardened ISR that is providing VPN services, an ASA firewall appliance, an IPS appliance, and a AAA ACS </a:t>
            </a:r>
            <a:r>
              <a:rPr lang="en-MY" dirty="0" smtClean="0"/>
              <a:t>server.</a:t>
            </a:r>
          </a:p>
          <a:p>
            <a:endParaRPr lang="en-MY" dirty="0"/>
          </a:p>
          <a:p>
            <a:r>
              <a:rPr lang="en-MY" dirty="0"/>
              <a:t>S</a:t>
            </a:r>
            <a:r>
              <a:rPr lang="en-MY" dirty="0" smtClean="0"/>
              <a:t>ecuring </a:t>
            </a:r>
            <a:r>
              <a:rPr lang="en-MY" dirty="0"/>
              <a:t>an internal LAN is just as important as securing the outside network perimeter.</a:t>
            </a:r>
            <a:r>
              <a:rPr lang="en-MY" dirty="0" smtClean="0"/>
              <a:t>.</a:t>
            </a:r>
            <a:endParaRPr lang="en-MY" dirty="0"/>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6.2.5:</a:t>
            </a:r>
            <a:br>
              <a:rPr lang="en-US" sz="2800" dirty="0" smtClean="0"/>
            </a:br>
            <a:r>
              <a:rPr lang="en-US" sz="2800" dirty="0" smtClean="0"/>
              <a:t>Mitigating DHCP Attacks</a:t>
            </a:r>
            <a:endParaRPr lang="en-US" sz="2800" dirty="0"/>
          </a:p>
        </p:txBody>
      </p:sp>
    </p:spTree>
    <p:extLst>
      <p:ext uri="{BB962C8B-B14F-4D97-AF65-F5344CB8AC3E}">
        <p14:creationId xmlns:p14="http://schemas.microsoft.com/office/powerpoint/2010/main" val="12327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DHCP Spoofing Attack</a:t>
            </a:r>
            <a:endParaRPr lang="en-US"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1114273"/>
            <a:ext cx="7934325" cy="5118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3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DHCP Starvation Attack</a:t>
            </a:r>
            <a:endParaRPr lang="en-US" sz="3200"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 y="1465036"/>
            <a:ext cx="5906364" cy="1568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384809" y="1034891"/>
            <a:ext cx="8044815" cy="4051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Attacker Initiates a Starvation Attack</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 y="4008211"/>
            <a:ext cx="6358286" cy="1568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384808" y="3603018"/>
            <a:ext cx="8044815" cy="4051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DHCP Server Offers Parameters</a:t>
            </a:r>
          </a:p>
        </p:txBody>
      </p:sp>
      <p:sp>
        <p:nvSpPr>
          <p:cNvPr id="2" name="TextBox 1"/>
          <p:cNvSpPr txBox="1"/>
          <p:nvPr/>
        </p:nvSpPr>
        <p:spPr>
          <a:xfrm>
            <a:off x="6515100" y="1237487"/>
            <a:ext cx="2476500" cy="4031873"/>
          </a:xfrm>
          <a:prstGeom prst="rect">
            <a:avLst/>
          </a:prstGeom>
          <a:noFill/>
        </p:spPr>
        <p:txBody>
          <a:bodyPr wrap="square" rtlCol="0">
            <a:spAutoFit/>
          </a:bodyPr>
          <a:lstStyle/>
          <a:p>
            <a:r>
              <a:rPr lang="en-MY" sz="1600" dirty="0"/>
              <a:t>A DHCP starvation attack is explained in the following figures:</a:t>
            </a:r>
          </a:p>
          <a:p>
            <a:pPr marL="285750" indent="-285750">
              <a:buFont typeface="Arial" panose="020B0604020202020204" pitchFamily="34" charset="0"/>
              <a:buChar char="•"/>
            </a:pPr>
            <a:r>
              <a:rPr lang="en-MY" sz="1600" dirty="0"/>
              <a:t>In Figure 1, an attacker launches the Gobbler tool. Gobbler identifies the size of the DHCP scope and sends a DHCP discovery message for every leasable IP address in the scope.</a:t>
            </a:r>
          </a:p>
          <a:p>
            <a:pPr marL="285750" indent="-285750">
              <a:buFont typeface="Arial" panose="020B0604020202020204" pitchFamily="34" charset="0"/>
              <a:buChar char="•"/>
            </a:pPr>
            <a:r>
              <a:rPr lang="en-MY" sz="1600" dirty="0"/>
              <a:t>In Figure 2, the DHCP provides offers for every received discovery message</a:t>
            </a:r>
            <a:r>
              <a:rPr lang="en-MY" sz="1600" dirty="0" smtClean="0"/>
              <a:t>.</a:t>
            </a:r>
            <a:endParaRPr lang="en-MY" sz="1600" dirty="0"/>
          </a:p>
        </p:txBody>
      </p:sp>
    </p:spTree>
    <p:extLst>
      <p:ext uri="{BB962C8B-B14F-4D97-AF65-F5344CB8AC3E}">
        <p14:creationId xmlns:p14="http://schemas.microsoft.com/office/powerpoint/2010/main" val="274231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DHCP Starvation Attack</a:t>
            </a:r>
            <a:endParaRPr lang="en-US" sz="3200" dirty="0"/>
          </a:p>
        </p:txBody>
      </p:sp>
      <p:sp>
        <p:nvSpPr>
          <p:cNvPr id="5" name="Text Placeholder 6"/>
          <p:cNvSpPr txBox="1">
            <a:spLocks/>
          </p:cNvSpPr>
          <p:nvPr/>
        </p:nvSpPr>
        <p:spPr>
          <a:xfrm>
            <a:off x="384809" y="1034891"/>
            <a:ext cx="8044815" cy="4051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Client Requests all Offers</a:t>
            </a:r>
          </a:p>
        </p:txBody>
      </p:sp>
      <p:sp>
        <p:nvSpPr>
          <p:cNvPr id="7" name="Text Placeholder 6"/>
          <p:cNvSpPr txBox="1">
            <a:spLocks/>
          </p:cNvSpPr>
          <p:nvPr/>
        </p:nvSpPr>
        <p:spPr>
          <a:xfrm>
            <a:off x="384808" y="3603018"/>
            <a:ext cx="8044815" cy="4051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DHCP Server Acknowledges All Requests</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 y="1465036"/>
            <a:ext cx="6599478"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 y="4019324"/>
            <a:ext cx="6741071" cy="1568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049681" y="2057400"/>
            <a:ext cx="2018119" cy="2308324"/>
          </a:xfrm>
          <a:prstGeom prst="rect">
            <a:avLst/>
          </a:prstGeom>
          <a:noFill/>
        </p:spPr>
        <p:txBody>
          <a:bodyPr wrap="square" rtlCol="0">
            <a:spAutoFit/>
          </a:bodyPr>
          <a:lstStyle/>
          <a:p>
            <a:pPr marL="285750" indent="-285750">
              <a:buFont typeface="Arial" panose="020B0604020202020204" pitchFamily="34" charset="0"/>
              <a:buChar char="•"/>
            </a:pPr>
            <a:r>
              <a:rPr lang="en-MY" dirty="0"/>
              <a:t>In Figure 3, Gobbler requests all the DHCP offers.</a:t>
            </a:r>
          </a:p>
          <a:p>
            <a:pPr marL="285750" indent="-285750">
              <a:buFont typeface="Arial" panose="020B0604020202020204" pitchFamily="34" charset="0"/>
              <a:buChar char="•"/>
            </a:pPr>
            <a:r>
              <a:rPr lang="en-MY" dirty="0"/>
              <a:t>In Figure 4, the server acknowledges every request</a:t>
            </a:r>
            <a:r>
              <a:rPr lang="en-MY" dirty="0" smtClean="0"/>
              <a:t>.</a:t>
            </a:r>
            <a:endParaRPr lang="en-MY" dirty="0"/>
          </a:p>
        </p:txBody>
      </p:sp>
      <p:sp>
        <p:nvSpPr>
          <p:cNvPr id="3" name="TextBox 2"/>
          <p:cNvSpPr txBox="1"/>
          <p:nvPr/>
        </p:nvSpPr>
        <p:spPr>
          <a:xfrm>
            <a:off x="384809" y="5772150"/>
            <a:ext cx="8044814" cy="523220"/>
          </a:xfrm>
          <a:prstGeom prst="rect">
            <a:avLst/>
          </a:prstGeom>
          <a:noFill/>
        </p:spPr>
        <p:txBody>
          <a:bodyPr wrap="square" rtlCol="0">
            <a:spAutoFit/>
          </a:bodyPr>
          <a:lstStyle/>
          <a:p>
            <a:r>
              <a:rPr lang="en-MY" sz="1400" dirty="0"/>
              <a:t>Gobbler has the ability to look at the entire scope of leasable IP addresses and tries to lease them all. Specifically, it creates DHCP discovery messages with bogus MAC addresses.</a:t>
            </a:r>
            <a:endParaRPr lang="en-MY" sz="1400" dirty="0"/>
          </a:p>
        </p:txBody>
      </p:sp>
    </p:spTree>
    <p:extLst>
      <p:ext uri="{BB962C8B-B14F-4D97-AF65-F5344CB8AC3E}">
        <p14:creationId xmlns:p14="http://schemas.microsoft.com/office/powerpoint/2010/main" val="24273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Mitigating VLAN Attacks</a:t>
            </a:r>
            <a:endParaRPr lang="en-US" sz="3200" dirty="0"/>
          </a:p>
        </p:txBody>
      </p:sp>
      <p:sp>
        <p:nvSpPr>
          <p:cNvPr id="4" name="Text Placeholder 6"/>
          <p:cNvSpPr txBox="1">
            <a:spLocks/>
          </p:cNvSpPr>
          <p:nvPr/>
        </p:nvSpPr>
        <p:spPr>
          <a:xfrm>
            <a:off x="384810" y="1237488"/>
            <a:ext cx="3815715"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The switch will deny packets containing specific information:</a:t>
            </a:r>
          </a:p>
          <a:p>
            <a:r>
              <a:rPr lang="en-US" sz="1800" dirty="0" smtClean="0"/>
              <a:t>Unauthorized DHCP server messages from an untrusted port</a:t>
            </a:r>
            <a:endParaRPr lang="en-US" sz="1800" dirty="0"/>
          </a:p>
          <a:p>
            <a:r>
              <a:rPr lang="en-US" sz="1800" dirty="0" smtClean="0"/>
              <a:t>Unauthorized DHCP client messages not adhering to the snooping binding table or rate limits</a:t>
            </a:r>
          </a:p>
          <a:p>
            <a:r>
              <a:rPr lang="en-US" sz="1800" dirty="0" smtClean="0"/>
              <a:t>DHCP relay-agent packets that include option-82 information on an untrusted port</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63" y="1266062"/>
            <a:ext cx="4531837" cy="398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5311140"/>
            <a:ext cx="8723798" cy="1077218"/>
          </a:xfrm>
          <a:prstGeom prst="rect">
            <a:avLst/>
          </a:prstGeom>
          <a:solidFill>
            <a:schemeClr val="accent1">
              <a:lumMod val="40000"/>
              <a:lumOff val="60000"/>
            </a:schemeClr>
          </a:solidFill>
        </p:spPr>
        <p:txBody>
          <a:bodyPr wrap="square" rtlCol="0">
            <a:spAutoFit/>
          </a:bodyPr>
          <a:lstStyle/>
          <a:p>
            <a:r>
              <a:rPr lang="en-MY" sz="1600" dirty="0"/>
              <a:t>DHCP option 82 provides additional security when DHCP is used to allocate network addresses. It enables the controller to act as a DHCP relay agent to prevent DHCP client requests from untrusted sources. You can configure the controller to add option 82 information to DHCP requests from clients before forwarding the requests to the DHCP server.</a:t>
            </a:r>
            <a:endParaRPr lang="en-MY" sz="1600" dirty="0"/>
          </a:p>
        </p:txBody>
      </p:sp>
    </p:spTree>
    <p:extLst>
      <p:ext uri="{BB962C8B-B14F-4D97-AF65-F5344CB8AC3E}">
        <p14:creationId xmlns:p14="http://schemas.microsoft.com/office/powerpoint/2010/main" val="28315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DHCP Snooping</a:t>
            </a:r>
            <a:endParaRPr lang="en-US" sz="3200"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594" y="1233488"/>
            <a:ext cx="5484813" cy="4986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7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DHCP Snooping Example</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906588"/>
            <a:ext cx="8400683" cy="137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15913" y="1380363"/>
            <a:ext cx="8168640" cy="4484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DHCP Snooping Reference Topology</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3848100"/>
            <a:ext cx="6654800" cy="245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315913" y="3399663"/>
            <a:ext cx="8168640" cy="4484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a Maximum Number of MAC Addresses</a:t>
            </a:r>
          </a:p>
        </p:txBody>
      </p:sp>
    </p:spTree>
    <p:extLst>
      <p:ext uri="{BB962C8B-B14F-4D97-AF65-F5344CB8AC3E}">
        <p14:creationId xmlns:p14="http://schemas.microsoft.com/office/powerpoint/2010/main" val="2588522352"/>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DHCP Snooping Example</a:t>
            </a:r>
            <a:endParaRPr lang="en-US" dirty="0"/>
          </a:p>
        </p:txBody>
      </p:sp>
      <p:sp>
        <p:nvSpPr>
          <p:cNvPr id="6" name="Text Placeholder 6"/>
          <p:cNvSpPr txBox="1">
            <a:spLocks/>
          </p:cNvSpPr>
          <p:nvPr/>
        </p:nvSpPr>
        <p:spPr>
          <a:xfrm>
            <a:off x="315913" y="1380363"/>
            <a:ext cx="8168640" cy="4484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DHCP Snooping</a:t>
            </a:r>
          </a:p>
        </p:txBody>
      </p:sp>
      <p:sp>
        <p:nvSpPr>
          <p:cNvPr id="8" name="Text Placeholder 6"/>
          <p:cNvSpPr txBox="1">
            <a:spLocks/>
          </p:cNvSpPr>
          <p:nvPr/>
        </p:nvSpPr>
        <p:spPr>
          <a:xfrm>
            <a:off x="315913" y="5119305"/>
            <a:ext cx="8168640" cy="4484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a Maximum Number of MAC Addresses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768094"/>
            <a:ext cx="4321175" cy="325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5488538"/>
            <a:ext cx="6969125" cy="797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659229"/>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6.2.6:</a:t>
            </a:r>
            <a:br>
              <a:rPr lang="en-US" sz="2800" dirty="0" smtClean="0"/>
            </a:br>
            <a:r>
              <a:rPr lang="en-US" sz="2800" dirty="0" smtClean="0"/>
              <a:t>Mitigating ARP Attacks</a:t>
            </a:r>
            <a:endParaRPr lang="en-US" sz="2800" dirty="0"/>
          </a:p>
        </p:txBody>
      </p:sp>
    </p:spTree>
    <p:extLst>
      <p:ext uri="{BB962C8B-B14F-4D97-AF65-F5344CB8AC3E}">
        <p14:creationId xmlns:p14="http://schemas.microsoft.com/office/powerpoint/2010/main" val="5524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ARP Spoofing and ARP Poisoning Attack</a:t>
            </a:r>
            <a:endParaRPr lang="en-US" sz="32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58" y="1152524"/>
            <a:ext cx="849568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5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Traditional Endpoint Security</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44" y="1209862"/>
            <a:ext cx="5422713" cy="4969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96050" y="942755"/>
            <a:ext cx="2322513" cy="4524315"/>
          </a:xfrm>
          <a:prstGeom prst="rect">
            <a:avLst/>
          </a:prstGeom>
          <a:solidFill>
            <a:schemeClr val="tx1">
              <a:lumMod val="40000"/>
              <a:lumOff val="60000"/>
            </a:schemeClr>
          </a:solidFill>
        </p:spPr>
        <p:txBody>
          <a:bodyPr wrap="square" rtlCol="0">
            <a:spAutoFit/>
          </a:bodyPr>
          <a:lstStyle/>
          <a:p>
            <a:r>
              <a:rPr lang="en-MY" dirty="0"/>
              <a:t>Historically, employee endpoints were company-issued computers which resided within a clearly defined LAN perimeter. These hosts were protected by firewalls and IPS scanning devices which worked well with hosts that were connected to the LAN and behind the firewall.</a:t>
            </a:r>
            <a:endParaRPr lang="en-MY" dirty="0"/>
          </a:p>
        </p:txBody>
      </p:sp>
    </p:spTree>
    <p:extLst>
      <p:ext uri="{BB962C8B-B14F-4D97-AF65-F5344CB8AC3E}">
        <p14:creationId xmlns:p14="http://schemas.microsoft.com/office/powerpoint/2010/main" val="6532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Mitigating ARP Attacks</a:t>
            </a:r>
            <a:endParaRPr lang="en-US" sz="3200" dirty="0"/>
          </a:p>
        </p:txBody>
      </p:sp>
      <p:sp>
        <p:nvSpPr>
          <p:cNvPr id="4" name="Text Placeholder 6"/>
          <p:cNvSpPr txBox="1">
            <a:spLocks/>
          </p:cNvSpPr>
          <p:nvPr/>
        </p:nvSpPr>
        <p:spPr>
          <a:xfrm>
            <a:off x="518160" y="1321307"/>
            <a:ext cx="2539366" cy="87896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Dynamic ARP Inspection:</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6" y="1321307"/>
            <a:ext cx="5118100" cy="4683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1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Dynamic ARP Inspection</a:t>
            </a:r>
            <a:endParaRPr lang="en-US" sz="32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369" y="1230313"/>
            <a:ext cx="6037263" cy="496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75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DHCP Snooping Example</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355725"/>
            <a:ext cx="5329704" cy="350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0"/>
          </p:nvPr>
        </p:nvSpPr>
        <p:spPr>
          <a:xfrm>
            <a:off x="5353050" y="2066925"/>
            <a:ext cx="3524250" cy="384810"/>
          </a:xfrm>
        </p:spPr>
        <p:txBody>
          <a:bodyPr/>
          <a:lstStyle/>
          <a:p>
            <a:pPr marL="0" indent="0">
              <a:buNone/>
            </a:pPr>
            <a:r>
              <a:rPr lang="en-US" dirty="0" smtClean="0"/>
              <a:t>ARP Reference Topology</a:t>
            </a:r>
            <a:endParaRPr lang="en-US" dirty="0"/>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74" y="4403725"/>
            <a:ext cx="5202155"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3"/>
          <p:cNvSpPr txBox="1">
            <a:spLocks/>
          </p:cNvSpPr>
          <p:nvPr/>
        </p:nvSpPr>
        <p:spPr>
          <a:xfrm>
            <a:off x="501649" y="5235575"/>
            <a:ext cx="2898776" cy="736600"/>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Configuring Dynamic ARP Inspection</a:t>
            </a:r>
            <a:endParaRPr lang="en-US" dirty="0"/>
          </a:p>
        </p:txBody>
      </p:sp>
    </p:spTree>
    <p:extLst>
      <p:ext uri="{BB962C8B-B14F-4D97-AF65-F5344CB8AC3E}">
        <p14:creationId xmlns:p14="http://schemas.microsoft.com/office/powerpoint/2010/main" val="517319078"/>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DHCP Snooping Example</a:t>
            </a:r>
            <a:endParaRPr lang="en-US" dirty="0"/>
          </a:p>
        </p:txBody>
      </p:sp>
      <p:sp>
        <p:nvSpPr>
          <p:cNvPr id="4" name="Text Placeholder 3"/>
          <p:cNvSpPr>
            <a:spLocks noGrp="1"/>
          </p:cNvSpPr>
          <p:nvPr>
            <p:ph type="body" sz="quarter" idx="10"/>
          </p:nvPr>
        </p:nvSpPr>
        <p:spPr>
          <a:xfrm>
            <a:off x="371475" y="1485900"/>
            <a:ext cx="7543800" cy="384810"/>
          </a:xfrm>
        </p:spPr>
        <p:txBody>
          <a:bodyPr/>
          <a:lstStyle/>
          <a:p>
            <a:pPr marL="0" indent="0">
              <a:buNone/>
            </a:pPr>
            <a:r>
              <a:rPr lang="en-US" dirty="0" smtClean="0"/>
              <a:t>Checking Source, Destination, and IP</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076449"/>
            <a:ext cx="6289675" cy="4017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67500" y="1270415"/>
            <a:ext cx="2286000" cy="5478423"/>
          </a:xfrm>
          <a:prstGeom prst="rect">
            <a:avLst/>
          </a:prstGeom>
          <a:solidFill>
            <a:schemeClr val="accent1">
              <a:lumMod val="40000"/>
              <a:lumOff val="60000"/>
            </a:schemeClr>
          </a:solidFill>
        </p:spPr>
        <p:txBody>
          <a:bodyPr wrap="square" rtlCol="0">
            <a:spAutoFit/>
          </a:bodyPr>
          <a:lstStyle/>
          <a:p>
            <a:r>
              <a:rPr lang="en-MY" sz="1400" dirty="0"/>
              <a:t>DAI can also be configured to check for both destination or source MAC and IP addresses</a:t>
            </a:r>
            <a:r>
              <a:rPr lang="en-MY" sz="1400" dirty="0" smtClean="0"/>
              <a:t>:</a:t>
            </a:r>
          </a:p>
          <a:p>
            <a:endParaRPr lang="en-MY" sz="1400" dirty="0"/>
          </a:p>
          <a:p>
            <a:r>
              <a:rPr lang="en-MY" sz="1400" b="1" dirty="0"/>
              <a:t>Destination MAC</a:t>
            </a:r>
            <a:r>
              <a:rPr lang="en-MY" sz="1400" dirty="0"/>
              <a:t> - Checks the destination MAC address in the Ethernet header against the target MAC address in ARP </a:t>
            </a:r>
            <a:r>
              <a:rPr lang="en-MY" sz="1400" dirty="0" smtClean="0"/>
              <a:t>body</a:t>
            </a:r>
          </a:p>
          <a:p>
            <a:endParaRPr lang="en-MY" sz="1400" dirty="0"/>
          </a:p>
          <a:p>
            <a:r>
              <a:rPr lang="en-MY" sz="1400" b="1" dirty="0"/>
              <a:t>Source MAC</a:t>
            </a:r>
            <a:r>
              <a:rPr lang="en-MY" sz="1400" dirty="0"/>
              <a:t> - Checks the source MAC address in the Ethernet header against the sender MAC address in the ARP body</a:t>
            </a:r>
            <a:r>
              <a:rPr lang="en-MY" sz="1400" dirty="0" smtClean="0"/>
              <a:t>.</a:t>
            </a:r>
          </a:p>
          <a:p>
            <a:endParaRPr lang="en-MY" sz="1400" dirty="0"/>
          </a:p>
          <a:p>
            <a:r>
              <a:rPr lang="en-MY" sz="1400" b="1" dirty="0"/>
              <a:t>IP address</a:t>
            </a:r>
            <a:r>
              <a:rPr lang="en-MY" sz="1400" dirty="0"/>
              <a:t> - Checks the ARP body for invalid and unexpected IP addresses including addresses 0.0.0.0, 255.255.255.255, and all IP multicast addresses</a:t>
            </a:r>
            <a:r>
              <a:rPr lang="en-MY" sz="1400" dirty="0" smtClean="0"/>
              <a:t>.</a:t>
            </a:r>
            <a:endParaRPr lang="en-MY" sz="1400" dirty="0"/>
          </a:p>
        </p:txBody>
      </p:sp>
    </p:spTree>
    <p:extLst>
      <p:ext uri="{BB962C8B-B14F-4D97-AF65-F5344CB8AC3E}">
        <p14:creationId xmlns:p14="http://schemas.microsoft.com/office/powerpoint/2010/main" val="3635673473"/>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6.2.7:</a:t>
            </a:r>
            <a:br>
              <a:rPr lang="en-US" sz="2800" dirty="0" smtClean="0"/>
            </a:br>
            <a:r>
              <a:rPr lang="en-US" sz="2800" dirty="0" smtClean="0"/>
              <a:t>Mitigating Address Spoofing Attacks</a:t>
            </a:r>
            <a:endParaRPr lang="en-US" sz="2800" dirty="0"/>
          </a:p>
        </p:txBody>
      </p:sp>
    </p:spTree>
    <p:extLst>
      <p:ext uri="{BB962C8B-B14F-4D97-AF65-F5344CB8AC3E}">
        <p14:creationId xmlns:p14="http://schemas.microsoft.com/office/powerpoint/2010/main" val="33248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Address Spoofing Attack</a:t>
            </a:r>
            <a:endParaRPr lang="en-US" sz="3200" dirty="0"/>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31" y="1079499"/>
            <a:ext cx="5083898" cy="2806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2" y="2543175"/>
            <a:ext cx="3910831" cy="375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79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Mitigating Address Spoofing Attacks</a:t>
            </a:r>
            <a:endParaRPr lang="en-US" sz="3200" dirty="0"/>
          </a:p>
        </p:txBody>
      </p:sp>
      <p:sp>
        <p:nvSpPr>
          <p:cNvPr id="4" name="Text Placeholder 6"/>
          <p:cNvSpPr txBox="1">
            <a:spLocks/>
          </p:cNvSpPr>
          <p:nvPr/>
        </p:nvSpPr>
        <p:spPr>
          <a:xfrm>
            <a:off x="220979" y="1260348"/>
            <a:ext cx="8519638"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For each untrusted port, there are two possible levels of IP traffic security filtering:</a:t>
            </a:r>
          </a:p>
          <a:p>
            <a:r>
              <a:rPr lang="en-US" sz="1800" dirty="0" smtClean="0">
                <a:solidFill>
                  <a:schemeClr val="bg2"/>
                </a:solidFill>
              </a:rPr>
              <a:t>Source IP address filter</a:t>
            </a:r>
            <a:endParaRPr lang="en-US" sz="1800" dirty="0">
              <a:solidFill>
                <a:schemeClr val="bg2"/>
              </a:solidFill>
            </a:endParaRPr>
          </a:p>
          <a:p>
            <a:r>
              <a:rPr lang="en-US" sz="1800" dirty="0" smtClean="0">
                <a:solidFill>
                  <a:schemeClr val="bg2"/>
                </a:solidFill>
              </a:rPr>
              <a:t>Source IP and MAC address filter</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776413"/>
            <a:ext cx="4784726" cy="4138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2990850"/>
            <a:ext cx="3675548" cy="2308324"/>
          </a:xfrm>
          <a:prstGeom prst="rect">
            <a:avLst/>
          </a:prstGeom>
          <a:noFill/>
        </p:spPr>
        <p:txBody>
          <a:bodyPr wrap="square" rtlCol="0">
            <a:spAutoFit/>
          </a:bodyPr>
          <a:lstStyle/>
          <a:p>
            <a:r>
              <a:rPr lang="en-MY" dirty="0"/>
              <a:t>To protect against MAC and IP address spoofing, configure the IP Source Guard (IPSG) security feature. IPSG operates just like DAI, but it looks at every packet, not just the ARP packets. Like DAI, IPSG also requires that DHCP snooping be enabled.</a:t>
            </a:r>
            <a:endParaRPr lang="en-MY" dirty="0"/>
          </a:p>
        </p:txBody>
      </p:sp>
    </p:spTree>
    <p:extLst>
      <p:ext uri="{BB962C8B-B14F-4D97-AF65-F5344CB8AC3E}">
        <p14:creationId xmlns:p14="http://schemas.microsoft.com/office/powerpoint/2010/main" val="1390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Configuring IP Source Guard</a:t>
            </a:r>
            <a:endParaRPr lang="en-US" sz="3200"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8" y="1003300"/>
            <a:ext cx="4024768" cy="232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4669154" y="1793748"/>
            <a:ext cx="4014606" cy="37157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IP Source Guard Reference Topology</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552" y="3651942"/>
            <a:ext cx="5263453" cy="8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0715" y="5025722"/>
            <a:ext cx="6223285" cy="111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5101021" y="3280364"/>
            <a:ext cx="3150872" cy="37157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Configuring IP Source Guard</a:t>
            </a:r>
          </a:p>
        </p:txBody>
      </p:sp>
      <p:sp>
        <p:nvSpPr>
          <p:cNvPr id="9" name="Text Placeholder 6"/>
          <p:cNvSpPr txBox="1">
            <a:spLocks/>
          </p:cNvSpPr>
          <p:nvPr/>
        </p:nvSpPr>
        <p:spPr>
          <a:xfrm>
            <a:off x="1163954" y="4654145"/>
            <a:ext cx="3150872" cy="37157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Checking IP Source Guard</a:t>
            </a:r>
          </a:p>
        </p:txBody>
      </p:sp>
    </p:spTree>
    <p:extLst>
      <p:ext uri="{BB962C8B-B14F-4D97-AF65-F5344CB8AC3E}">
        <p14:creationId xmlns:p14="http://schemas.microsoft.com/office/powerpoint/2010/main" val="33539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6.2.8:</a:t>
            </a:r>
            <a:br>
              <a:rPr lang="en-US" sz="2800" dirty="0" smtClean="0"/>
            </a:br>
            <a:r>
              <a:rPr lang="en-US" sz="2800" dirty="0" smtClean="0"/>
              <a:t>Spanning Tree Protocol</a:t>
            </a:r>
            <a:endParaRPr lang="en-US" sz="2800" dirty="0"/>
          </a:p>
        </p:txBody>
      </p:sp>
    </p:spTree>
    <p:extLst>
      <p:ext uri="{BB962C8B-B14F-4D97-AF65-F5344CB8AC3E}">
        <p14:creationId xmlns:p14="http://schemas.microsoft.com/office/powerpoint/2010/main" val="4185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Introduction to the Spanning Tree Protocol</a:t>
            </a:r>
            <a:endParaRPr lang="en-US" sz="32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86" y="1514474"/>
            <a:ext cx="8276828"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33586" y="1043948"/>
            <a:ext cx="6991350" cy="369332"/>
          </a:xfrm>
          <a:prstGeom prst="rect">
            <a:avLst/>
          </a:prstGeom>
          <a:noFill/>
        </p:spPr>
        <p:txBody>
          <a:bodyPr wrap="square" rtlCol="0">
            <a:spAutoFit/>
          </a:bodyPr>
          <a:lstStyle/>
          <a:p>
            <a:r>
              <a:rPr lang="en-US" dirty="0" smtClean="0"/>
              <a:t>Check the animation – PC1 sends broadcast frames.</a:t>
            </a:r>
            <a:endParaRPr lang="en-MY" dirty="0"/>
          </a:p>
        </p:txBody>
      </p:sp>
    </p:spTree>
    <p:extLst>
      <p:ext uri="{BB962C8B-B14F-4D97-AF65-F5344CB8AC3E}">
        <p14:creationId xmlns:p14="http://schemas.microsoft.com/office/powerpoint/2010/main" val="19321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The Borderless Network</a:t>
            </a:r>
            <a:endParaRPr 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428750"/>
            <a:ext cx="6073538" cy="3794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03240" y="762000"/>
            <a:ext cx="2688360" cy="5355312"/>
          </a:xfrm>
          <a:prstGeom prst="rect">
            <a:avLst/>
          </a:prstGeom>
          <a:solidFill>
            <a:schemeClr val="tx1">
              <a:lumMod val="40000"/>
              <a:lumOff val="60000"/>
            </a:schemeClr>
          </a:solidFill>
        </p:spPr>
        <p:txBody>
          <a:bodyPr wrap="square" rtlCol="0">
            <a:spAutoFit/>
          </a:bodyPr>
          <a:lstStyle/>
          <a:p>
            <a:r>
              <a:rPr lang="en-MY" dirty="0"/>
              <a:t>The network has evolved to include traditional endpoints and new, lightweight, portable, </a:t>
            </a:r>
            <a:r>
              <a:rPr lang="en-MY" dirty="0" err="1"/>
              <a:t>consumerized</a:t>
            </a:r>
            <a:r>
              <a:rPr lang="en-MY" dirty="0"/>
              <a:t> endpoints such as iPhones, iPads, Android devices, tablets, and more. </a:t>
            </a:r>
            <a:endParaRPr lang="en-MY" dirty="0" smtClean="0"/>
          </a:p>
          <a:p>
            <a:endParaRPr lang="en-MY" dirty="0"/>
          </a:p>
          <a:p>
            <a:r>
              <a:rPr lang="en-MY" dirty="0" smtClean="0"/>
              <a:t>These </a:t>
            </a:r>
            <a:r>
              <a:rPr lang="en-MY" dirty="0"/>
              <a:t>new endpoints have blurred the network border because access to network resources can be initiated by users from many locations using various connectivity methods.</a:t>
            </a:r>
            <a:endParaRPr lang="en-MY" dirty="0"/>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Various Implementations of STP</a:t>
            </a:r>
            <a:endParaRPr lang="en-US" sz="32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58" y="1574800"/>
            <a:ext cx="8084684" cy="446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150" y="904655"/>
            <a:ext cx="8972550" cy="646331"/>
          </a:xfrm>
          <a:prstGeom prst="rect">
            <a:avLst/>
          </a:prstGeom>
          <a:noFill/>
        </p:spPr>
        <p:txBody>
          <a:bodyPr wrap="square" rtlCol="0">
            <a:spAutoFit/>
          </a:bodyPr>
          <a:lstStyle/>
          <a:p>
            <a:r>
              <a:rPr lang="en-US" dirty="0" smtClean="0"/>
              <a:t>STP Compensates for Network Failure.  </a:t>
            </a:r>
          </a:p>
          <a:p>
            <a:r>
              <a:rPr lang="en-US" dirty="0" smtClean="0"/>
              <a:t>In this scenario, Trunk 1 fails. Trunk 2 will be unblocked.</a:t>
            </a:r>
            <a:endParaRPr lang="en-MY" dirty="0"/>
          </a:p>
        </p:txBody>
      </p:sp>
    </p:spTree>
    <p:extLst>
      <p:ext uri="{BB962C8B-B14F-4D97-AF65-F5344CB8AC3E}">
        <p14:creationId xmlns:p14="http://schemas.microsoft.com/office/powerpoint/2010/main" val="1052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STP Port Roles</a:t>
            </a:r>
            <a:endParaRPr lang="en-US" sz="3200"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596" y="1111250"/>
            <a:ext cx="6492809" cy="506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05600" y="3810000"/>
            <a:ext cx="2112963" cy="2308324"/>
          </a:xfrm>
          <a:prstGeom prst="rect">
            <a:avLst/>
          </a:prstGeom>
          <a:solidFill>
            <a:schemeClr val="accent1">
              <a:lumMod val="40000"/>
              <a:lumOff val="60000"/>
            </a:schemeClr>
          </a:solidFill>
        </p:spPr>
        <p:txBody>
          <a:bodyPr wrap="square" rtlCol="0">
            <a:spAutoFit/>
          </a:bodyPr>
          <a:lstStyle/>
          <a:p>
            <a:r>
              <a:rPr lang="en-MY" sz="1600" dirty="0"/>
              <a:t>Alternate or backup ports are configured to be in a blocking state to prevent loops. Alternate ports are selected only on trunk links where neither end is a root port.</a:t>
            </a:r>
          </a:p>
        </p:txBody>
      </p:sp>
    </p:spTree>
    <p:extLst>
      <p:ext uri="{BB962C8B-B14F-4D97-AF65-F5344CB8AC3E}">
        <p14:creationId xmlns:p14="http://schemas.microsoft.com/office/powerpoint/2010/main" val="365323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STP Root Bridge</a:t>
            </a:r>
            <a:endParaRPr lang="en-US" sz="3200"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007" y="1163638"/>
            <a:ext cx="5995987" cy="49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53250" y="3048989"/>
            <a:ext cx="1865313" cy="2677656"/>
          </a:xfrm>
          <a:prstGeom prst="rect">
            <a:avLst/>
          </a:prstGeom>
          <a:solidFill>
            <a:schemeClr val="accent1">
              <a:lumMod val="40000"/>
              <a:lumOff val="60000"/>
            </a:schemeClr>
          </a:solidFill>
        </p:spPr>
        <p:txBody>
          <a:bodyPr wrap="square" rtlCol="0">
            <a:spAutoFit/>
          </a:bodyPr>
          <a:lstStyle/>
          <a:p>
            <a:r>
              <a:rPr lang="en-MY" sz="1400" dirty="0"/>
              <a:t>As shown in Figure 1, every spanning tree instance </a:t>
            </a:r>
            <a:r>
              <a:rPr lang="en-MY" sz="1400" dirty="0" smtClean="0"/>
              <a:t>has </a:t>
            </a:r>
            <a:r>
              <a:rPr lang="en-MY" sz="1400" dirty="0"/>
              <a:t>a switch designated as the root bridge. The root bridge serves as a reference point for all spanning tree calculations to determine which redundant paths to block.</a:t>
            </a:r>
            <a:endParaRPr lang="en-MY" sz="1400" dirty="0"/>
          </a:p>
        </p:txBody>
      </p:sp>
    </p:spTree>
    <p:extLst>
      <p:ext uri="{BB962C8B-B14F-4D97-AF65-F5344CB8AC3E}">
        <p14:creationId xmlns:p14="http://schemas.microsoft.com/office/powerpoint/2010/main" val="334923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STP Path Cost</a:t>
            </a:r>
            <a:endParaRPr lang="en-US" sz="3200"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82" y="1039813"/>
            <a:ext cx="7144837" cy="512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18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802.1D BPDU Frame Format</a:t>
            </a:r>
            <a:endParaRPr lang="en-US" sz="3200"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10" y="1516063"/>
            <a:ext cx="8293381"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938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BPDU Propagation and Process</a:t>
            </a:r>
            <a:endParaRPr lang="en-US" sz="32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1298575"/>
            <a:ext cx="6619875" cy="4706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3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Extended System ID</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82" y="1285874"/>
            <a:ext cx="6675437" cy="4822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362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Select the Root Bridge</a:t>
            </a:r>
            <a:endParaRPr lang="en-US" sz="3200"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953" y="1095374"/>
            <a:ext cx="4376094"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27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6.2.9:</a:t>
            </a:r>
            <a:br>
              <a:rPr lang="en-US" sz="2800" dirty="0" smtClean="0"/>
            </a:br>
            <a:r>
              <a:rPr lang="en-US" sz="2800" dirty="0" smtClean="0"/>
              <a:t>Mitigating STP Attacks</a:t>
            </a:r>
            <a:endParaRPr lang="en-US" sz="2800" dirty="0"/>
          </a:p>
        </p:txBody>
      </p:sp>
    </p:spTree>
    <p:extLst>
      <p:ext uri="{BB962C8B-B14F-4D97-AF65-F5344CB8AC3E}">
        <p14:creationId xmlns:p14="http://schemas.microsoft.com/office/powerpoint/2010/main" val="6607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STP Manipulation Attacks</a:t>
            </a:r>
            <a:endParaRPr lang="en-US" sz="3200" dirty="0"/>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44" y="946151"/>
            <a:ext cx="4182402"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33" y="3070225"/>
            <a:ext cx="4826030" cy="319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4812029" y="1886140"/>
            <a:ext cx="2808923" cy="42557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Spoofing the Root Bridge</a:t>
            </a:r>
          </a:p>
        </p:txBody>
      </p:sp>
      <p:sp>
        <p:nvSpPr>
          <p:cNvPr id="7" name="Text Placeholder 6"/>
          <p:cNvSpPr txBox="1">
            <a:spLocks/>
          </p:cNvSpPr>
          <p:nvPr/>
        </p:nvSpPr>
        <p:spPr>
          <a:xfrm>
            <a:off x="174368" y="4991196"/>
            <a:ext cx="3959482" cy="39986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chemeClr val="bg2"/>
                </a:solidFill>
              </a:rPr>
              <a:t>Successful STP Manipulation Attack</a:t>
            </a:r>
          </a:p>
        </p:txBody>
      </p:sp>
    </p:spTree>
    <p:extLst>
      <p:ext uri="{BB962C8B-B14F-4D97-AF65-F5344CB8AC3E}">
        <p14:creationId xmlns:p14="http://schemas.microsoft.com/office/powerpoint/2010/main" val="6432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Securing Endpoints in the Borderless Network</a:t>
            </a:r>
            <a:endParaRPr lang="en-US" sz="3200" dirty="0"/>
          </a:p>
        </p:txBody>
      </p:sp>
      <p:sp>
        <p:nvSpPr>
          <p:cNvPr id="3" name="Text Placeholder 6"/>
          <p:cNvSpPr txBox="1">
            <a:spLocks/>
          </p:cNvSpPr>
          <p:nvPr/>
        </p:nvSpPr>
        <p:spPr>
          <a:xfrm>
            <a:off x="640080" y="1237488"/>
            <a:ext cx="3567643" cy="432959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Post malware attack questions:</a:t>
            </a:r>
          </a:p>
          <a:p>
            <a:r>
              <a:rPr lang="en-US" sz="1800" dirty="0" smtClean="0"/>
              <a:t>Where did it come from?</a:t>
            </a:r>
          </a:p>
          <a:p>
            <a:r>
              <a:rPr lang="en-US" sz="1800" dirty="0" smtClean="0"/>
              <a:t>What was the threat method and point of entry?</a:t>
            </a:r>
          </a:p>
          <a:p>
            <a:r>
              <a:rPr lang="en-US" sz="1800" dirty="0" smtClean="0"/>
              <a:t>What systems were affected?</a:t>
            </a:r>
          </a:p>
          <a:p>
            <a:r>
              <a:rPr lang="en-US" sz="1800" dirty="0" smtClean="0"/>
              <a:t>What did the threat do?</a:t>
            </a:r>
          </a:p>
          <a:p>
            <a:r>
              <a:rPr lang="en-US" sz="1800" dirty="0" smtClean="0"/>
              <a:t>Can I stop the threat and root cause?</a:t>
            </a:r>
          </a:p>
          <a:p>
            <a:r>
              <a:rPr lang="en-US" sz="1800" dirty="0" smtClean="0"/>
              <a:t>How do we recover from it?</a:t>
            </a:r>
          </a:p>
          <a:p>
            <a:r>
              <a:rPr lang="en-US" sz="1800" dirty="0" smtClean="0"/>
              <a:t>How do we prevent it from happening again?</a:t>
            </a:r>
            <a:endParaRPr lang="en-US" sz="1800" dirty="0"/>
          </a:p>
        </p:txBody>
      </p:sp>
      <p:sp>
        <p:nvSpPr>
          <p:cNvPr id="5" name="Text Placeholder 6"/>
          <p:cNvSpPr txBox="1">
            <a:spLocks/>
          </p:cNvSpPr>
          <p:nvPr/>
        </p:nvSpPr>
        <p:spPr>
          <a:xfrm>
            <a:off x="4421505" y="1237488"/>
            <a:ext cx="4122420" cy="432959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Host-Based Protection:</a:t>
            </a:r>
          </a:p>
          <a:p>
            <a:r>
              <a:rPr lang="en-US" sz="1800" dirty="0" smtClean="0"/>
              <a:t>Antivirus/Antimalware</a:t>
            </a:r>
          </a:p>
          <a:p>
            <a:r>
              <a:rPr lang="en-US" sz="1800" dirty="0" smtClean="0"/>
              <a:t>SPAM Filtering</a:t>
            </a:r>
          </a:p>
          <a:p>
            <a:r>
              <a:rPr lang="en-US" sz="1800" dirty="0" smtClean="0"/>
              <a:t>URL Filtering</a:t>
            </a:r>
          </a:p>
          <a:p>
            <a:r>
              <a:rPr lang="en-US" sz="1800" dirty="0" smtClean="0"/>
              <a:t>Blacklisting</a:t>
            </a:r>
          </a:p>
          <a:p>
            <a:r>
              <a:rPr lang="en-US" sz="1800" dirty="0" smtClean="0"/>
              <a:t>Data Loss Prevention (DLP)</a:t>
            </a:r>
            <a:endParaRPr lang="en-US" sz="1800" dirty="0"/>
          </a:p>
        </p:txBody>
      </p:sp>
      <p:sp>
        <p:nvSpPr>
          <p:cNvPr id="2" name="TextBox 1"/>
          <p:cNvSpPr txBox="1"/>
          <p:nvPr/>
        </p:nvSpPr>
        <p:spPr>
          <a:xfrm>
            <a:off x="4207723" y="3981450"/>
            <a:ext cx="4610840" cy="2308324"/>
          </a:xfrm>
          <a:prstGeom prst="rect">
            <a:avLst/>
          </a:prstGeom>
          <a:solidFill>
            <a:schemeClr val="tx1">
              <a:lumMod val="40000"/>
              <a:lumOff val="60000"/>
            </a:schemeClr>
          </a:solidFill>
        </p:spPr>
        <p:txBody>
          <a:bodyPr wrap="square" rtlCol="0">
            <a:spAutoFit/>
          </a:bodyPr>
          <a:lstStyle/>
          <a:p>
            <a:r>
              <a:rPr lang="en-MY" dirty="0"/>
              <a:t>Larger organizations now require protection before, during, and after an attack. IT administrators must be able to answer the questions shown in Figure </a:t>
            </a:r>
            <a:r>
              <a:rPr lang="en-MY" dirty="0" smtClean="0"/>
              <a:t>1 (Left).</a:t>
            </a:r>
          </a:p>
          <a:p>
            <a:endParaRPr lang="en-MY" dirty="0"/>
          </a:p>
          <a:p>
            <a:r>
              <a:rPr lang="en-MY" dirty="0"/>
              <a:t>Organizations must also protect their endpoints from new threats and provide the protection outlined in Figure </a:t>
            </a:r>
            <a:r>
              <a:rPr lang="en-MY" dirty="0" smtClean="0"/>
              <a:t>2 (Right).</a:t>
            </a:r>
            <a:endParaRPr lang="en-MY" dirty="0"/>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STP Attacks</a:t>
            </a:r>
            <a:endParaRPr lang="en-US" sz="3200"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632" y="1228724"/>
            <a:ext cx="6408737" cy="4936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95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Configuring </a:t>
            </a:r>
            <a:r>
              <a:rPr lang="en-US" sz="3200" dirty="0" err="1" smtClean="0"/>
              <a:t>PortFast</a:t>
            </a:r>
            <a:endParaRPr lang="en-US" sz="3200" dirty="0"/>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766" y="1516063"/>
            <a:ext cx="6612468" cy="4503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43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Configuring BDPU Guard</a:t>
            </a:r>
            <a:endParaRPr lang="en-US" sz="32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35" y="1657350"/>
            <a:ext cx="801493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033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Root Guard</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576388"/>
            <a:ext cx="7369175" cy="461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058428"/>
      </p:ext>
    </p:extLst>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Configuring Loop Guard</a:t>
            </a:r>
            <a:endParaRPr lang="en-US" sz="3200"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05" y="1333500"/>
            <a:ext cx="688799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86500" y="95250"/>
            <a:ext cx="2788920" cy="4770537"/>
          </a:xfrm>
          <a:prstGeom prst="rect">
            <a:avLst/>
          </a:prstGeom>
          <a:solidFill>
            <a:schemeClr val="accent1">
              <a:lumMod val="40000"/>
              <a:lumOff val="60000"/>
            </a:schemeClr>
          </a:solidFill>
        </p:spPr>
        <p:txBody>
          <a:bodyPr wrap="square" rtlCol="0">
            <a:spAutoFit/>
          </a:bodyPr>
          <a:lstStyle/>
          <a:p>
            <a:r>
              <a:rPr lang="en-MY" sz="1600" dirty="0"/>
              <a:t>Traffic on bidirectional links flows in both directions. If for some reason one direction traffic flow fails, this creates a unidirectional link which can result in a Layer 2 loop. STP relies on continuous reception or transmission of BPDUs based on the port role. The designated port transmits BPDUs, and the non-designated port receives BPDUs. A Layer 2 loop is usually created when an STP port in a redundant topology stops receiving BPDUs and erroneously transitions to the forwarding state</a:t>
            </a:r>
            <a:endParaRPr lang="en-MY" sz="1600" dirty="0"/>
          </a:p>
        </p:txBody>
      </p:sp>
    </p:spTree>
    <p:extLst>
      <p:ext uri="{BB962C8B-B14F-4D97-AF65-F5344CB8AC3E}">
        <p14:creationId xmlns:p14="http://schemas.microsoft.com/office/powerpoint/2010/main" val="103182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6.3:</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smtClean="0"/>
              <a:t>Explain endpoint security.</a:t>
            </a:r>
          </a:p>
          <a:p>
            <a:r>
              <a:rPr lang="en-US" sz="1800" dirty="0" smtClean="0"/>
              <a:t>Describe various types of endpoint security applications.</a:t>
            </a:r>
          </a:p>
          <a:p>
            <a:r>
              <a:rPr lang="en-US" sz="1800" dirty="0" smtClean="0"/>
              <a:t>Describe Layer 2 vulnerabilities.</a:t>
            </a:r>
            <a:endParaRPr lang="en-US" sz="1800" dirty="0"/>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34876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Modern Endpoint Security Solutions</a:t>
            </a:r>
            <a:endParaRPr 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942755"/>
            <a:ext cx="4750547" cy="5088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00650" y="1135079"/>
            <a:ext cx="3656013" cy="4801314"/>
          </a:xfrm>
          <a:prstGeom prst="rect">
            <a:avLst/>
          </a:prstGeom>
          <a:solidFill>
            <a:schemeClr val="tx1">
              <a:lumMod val="40000"/>
              <a:lumOff val="60000"/>
            </a:schemeClr>
          </a:solidFill>
        </p:spPr>
        <p:txBody>
          <a:bodyPr wrap="square" rtlCol="0">
            <a:spAutoFit/>
          </a:bodyPr>
          <a:lstStyle/>
          <a:p>
            <a:r>
              <a:rPr lang="en-MY" dirty="0"/>
              <a:t>Advanced Malware Protection provides endpoint protection from viruses and malware.</a:t>
            </a:r>
            <a:endParaRPr lang="en-MY" dirty="0" smtClean="0"/>
          </a:p>
          <a:p>
            <a:endParaRPr lang="en-MY" dirty="0"/>
          </a:p>
          <a:p>
            <a:r>
              <a:rPr lang="en-MY" dirty="0" smtClean="0"/>
              <a:t>Email </a:t>
            </a:r>
            <a:r>
              <a:rPr lang="en-MY" dirty="0"/>
              <a:t>Security Appliances (ESA) provide filtering of SPAM emails before they reach the endpoint</a:t>
            </a:r>
            <a:r>
              <a:rPr lang="en-MY" dirty="0" smtClean="0"/>
              <a:t>.</a:t>
            </a:r>
          </a:p>
          <a:p>
            <a:endParaRPr lang="en-US" dirty="0"/>
          </a:p>
          <a:p>
            <a:r>
              <a:rPr lang="en-MY" dirty="0"/>
              <a:t>Web Security Appliances </a:t>
            </a:r>
            <a:r>
              <a:rPr lang="en-MY" dirty="0" smtClean="0"/>
              <a:t>(WSA) provide </a:t>
            </a:r>
            <a:r>
              <a:rPr lang="en-MY" dirty="0"/>
              <a:t>filtering of websites and blacklisting before they reach the endpoint</a:t>
            </a:r>
            <a:r>
              <a:rPr lang="en-MY" dirty="0" smtClean="0"/>
              <a:t>.</a:t>
            </a:r>
          </a:p>
          <a:p>
            <a:endParaRPr lang="en-US" dirty="0"/>
          </a:p>
          <a:p>
            <a:r>
              <a:rPr lang="en-MY" dirty="0"/>
              <a:t>Network Admission </a:t>
            </a:r>
            <a:r>
              <a:rPr lang="en-MY" dirty="0" smtClean="0"/>
              <a:t>Control (NAC) </a:t>
            </a:r>
            <a:r>
              <a:rPr lang="en-MY" dirty="0"/>
              <a:t>only permits authorized and compliant systems to connect to the network.</a:t>
            </a:r>
          </a:p>
        </p:txBody>
      </p:sp>
    </p:spTree>
    <p:extLst>
      <p:ext uri="{BB962C8B-B14F-4D97-AF65-F5344CB8AC3E}">
        <p14:creationId xmlns:p14="http://schemas.microsoft.com/office/powerpoint/2010/main" val="11065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7517</TotalTime>
  <Words>3049</Words>
  <Application>Microsoft Office PowerPoint</Application>
  <PresentationFormat>On-screen Show (4:3)</PresentationFormat>
  <Paragraphs>420</Paragraphs>
  <Slides>87</Slides>
  <Notes>71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Calibri</vt:lpstr>
      <vt:lpstr>Ciscolight</vt:lpstr>
      <vt:lpstr>NetAcad_White_PPT_Template 05Oct12</vt:lpstr>
      <vt:lpstr>Chapter 6: Securing the Local Area Network</vt:lpstr>
      <vt:lpstr>Chapter Outline</vt:lpstr>
      <vt:lpstr>Section 6.1: Endpoint Security</vt:lpstr>
      <vt:lpstr>Topic 6.1.1: Introducing Endpoint Security</vt:lpstr>
      <vt:lpstr>Securing LAN Elements</vt:lpstr>
      <vt:lpstr>Traditional Endpoint Security</vt:lpstr>
      <vt:lpstr>The Borderless Network</vt:lpstr>
      <vt:lpstr>Securing Endpoints in the Borderless Network</vt:lpstr>
      <vt:lpstr>Modern Endpoint Security Solutions</vt:lpstr>
      <vt:lpstr>Hardware and Software Encryption of Local Data</vt:lpstr>
      <vt:lpstr>Topic 6.1.2: Antimalware Protection</vt:lpstr>
      <vt:lpstr>Advanced Malware Protection</vt:lpstr>
      <vt:lpstr>AMP and Managed Threat Defense</vt:lpstr>
      <vt:lpstr>AMP for Endpoints</vt:lpstr>
      <vt:lpstr>Topic 6.1.3: Email and Web Security</vt:lpstr>
      <vt:lpstr>Securing Email and Web</vt:lpstr>
      <vt:lpstr>Cisco Email Security Appliance</vt:lpstr>
      <vt:lpstr>Cisco Web Security Appliance</vt:lpstr>
      <vt:lpstr>Topic 6.1.4: Controlling Network Access</vt:lpstr>
      <vt:lpstr>Cisco Network Admission Control</vt:lpstr>
      <vt:lpstr>Cisco NAC Functions</vt:lpstr>
      <vt:lpstr>Cisco NAC Components</vt:lpstr>
      <vt:lpstr>Network Access for Guests</vt:lpstr>
      <vt:lpstr>Cisco NAC Profiler</vt:lpstr>
      <vt:lpstr>Section 6.2: Layer 2 Security Considerations</vt:lpstr>
      <vt:lpstr>Topic 6.2.1: Layer 2 Security Threats</vt:lpstr>
      <vt:lpstr>Describe Layer 2 Vulnerabilities</vt:lpstr>
      <vt:lpstr>Switch Attack Categories</vt:lpstr>
      <vt:lpstr>Topic 6.2.2: CAM Table Attacks</vt:lpstr>
      <vt:lpstr>Basic Switch Operation</vt:lpstr>
      <vt:lpstr>CAM Table Operation Example</vt:lpstr>
      <vt:lpstr>CAM Table Attack</vt:lpstr>
      <vt:lpstr>CAM Table Attack</vt:lpstr>
      <vt:lpstr>CAM Table Attack Tools</vt:lpstr>
      <vt:lpstr>Topic 6.2.3: Mitigating CAM Table Attacks</vt:lpstr>
      <vt:lpstr>Countermeasure for CAM Table Attacks</vt:lpstr>
      <vt:lpstr>Port Security</vt:lpstr>
      <vt:lpstr>Enabling Port Security Options</vt:lpstr>
      <vt:lpstr>Port Security Violations</vt:lpstr>
      <vt:lpstr>Port Security Aging</vt:lpstr>
      <vt:lpstr>Port Security with IP Phones</vt:lpstr>
      <vt:lpstr>SNMP MAC Address Notification</vt:lpstr>
      <vt:lpstr>Topic 6.2.4: Mitigating VLAN Attacks</vt:lpstr>
      <vt:lpstr>VLAN Hopping Attacks</vt:lpstr>
      <vt:lpstr>VLAN Double-Tagging Attack</vt:lpstr>
      <vt:lpstr>Mitigating VLAN Hopping Attacks</vt:lpstr>
      <vt:lpstr>PVLAN Edge Feature</vt:lpstr>
      <vt:lpstr>Verifying Protected Ports</vt:lpstr>
      <vt:lpstr>Private VLANs</vt:lpstr>
      <vt:lpstr>Topic 6.2.5: Mitigating DHCP Attacks</vt:lpstr>
      <vt:lpstr>DHCP Spoofing Attack</vt:lpstr>
      <vt:lpstr>DHCP Starvation Attack</vt:lpstr>
      <vt:lpstr>DHCP Starvation Attack</vt:lpstr>
      <vt:lpstr>Mitigating VLAN Attacks</vt:lpstr>
      <vt:lpstr>Configuring DHCP Snooping</vt:lpstr>
      <vt:lpstr>Configuring DHCP Snooping Example</vt:lpstr>
      <vt:lpstr>Configuring DHCP Snooping Example</vt:lpstr>
      <vt:lpstr>Topic 6.2.6: Mitigating ARP Attacks</vt:lpstr>
      <vt:lpstr>ARP Spoofing and ARP Poisoning Attack</vt:lpstr>
      <vt:lpstr>Mitigating ARP Attacks</vt:lpstr>
      <vt:lpstr>Configuring Dynamic ARP Inspection</vt:lpstr>
      <vt:lpstr>Configuring DHCP Snooping Example</vt:lpstr>
      <vt:lpstr>Configuring DHCP Snooping Example</vt:lpstr>
      <vt:lpstr>Topic 6.2.7: Mitigating Address Spoofing Attacks</vt:lpstr>
      <vt:lpstr>Address Spoofing Attack</vt:lpstr>
      <vt:lpstr>Mitigating Address Spoofing Attacks</vt:lpstr>
      <vt:lpstr>Configuring IP Source Guard</vt:lpstr>
      <vt:lpstr>Topic 6.2.8: Spanning Tree Protocol</vt:lpstr>
      <vt:lpstr>Introduction to the Spanning Tree Protocol</vt:lpstr>
      <vt:lpstr>Various Implementations of STP</vt:lpstr>
      <vt:lpstr>STP Port Roles</vt:lpstr>
      <vt:lpstr>STP Root Bridge</vt:lpstr>
      <vt:lpstr>STP Path Cost</vt:lpstr>
      <vt:lpstr>802.1D BPDU Frame Format</vt:lpstr>
      <vt:lpstr>BPDU Propagation and Process</vt:lpstr>
      <vt:lpstr>Extended System ID</vt:lpstr>
      <vt:lpstr>Select the Root Bridge</vt:lpstr>
      <vt:lpstr>Topic 6.2.9: Mitigating STP Attacks</vt:lpstr>
      <vt:lpstr>STP Manipulation Attacks</vt:lpstr>
      <vt:lpstr>Mitigating STP Attacks</vt:lpstr>
      <vt:lpstr>Configuring PortFast</vt:lpstr>
      <vt:lpstr>Configuring BDPU Guard</vt:lpstr>
      <vt:lpstr>Configuring Root Guard</vt:lpstr>
      <vt:lpstr>Configuring Loop Guard</vt:lpstr>
      <vt:lpstr>Section 6.3: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175</cp:revision>
  <dcterms:created xsi:type="dcterms:W3CDTF">2012-10-09T16:58:47Z</dcterms:created>
  <dcterms:modified xsi:type="dcterms:W3CDTF">2017-03-22T09:43:38Z</dcterms:modified>
</cp:coreProperties>
</file>